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34"/>
  </p:notesMasterIdLst>
  <p:sldIdLst>
    <p:sldId id="256" r:id="rId2"/>
    <p:sldId id="259" r:id="rId3"/>
    <p:sldId id="262" r:id="rId4"/>
    <p:sldId id="263" r:id="rId5"/>
    <p:sldId id="277" r:id="rId6"/>
    <p:sldId id="276" r:id="rId7"/>
    <p:sldId id="278" r:id="rId8"/>
    <p:sldId id="290" r:id="rId9"/>
    <p:sldId id="289" r:id="rId10"/>
    <p:sldId id="271" r:id="rId11"/>
    <p:sldId id="280" r:id="rId12"/>
    <p:sldId id="265" r:id="rId13"/>
    <p:sldId id="274" r:id="rId14"/>
    <p:sldId id="275" r:id="rId15"/>
    <p:sldId id="281" r:id="rId16"/>
    <p:sldId id="291" r:id="rId17"/>
    <p:sldId id="295" r:id="rId18"/>
    <p:sldId id="292" r:id="rId19"/>
    <p:sldId id="293" r:id="rId20"/>
    <p:sldId id="285" r:id="rId21"/>
    <p:sldId id="261" r:id="rId22"/>
    <p:sldId id="283" r:id="rId23"/>
    <p:sldId id="286" r:id="rId24"/>
    <p:sldId id="282" r:id="rId25"/>
    <p:sldId id="284" r:id="rId26"/>
    <p:sldId id="273" r:id="rId27"/>
    <p:sldId id="301" r:id="rId28"/>
    <p:sldId id="303" r:id="rId29"/>
    <p:sldId id="267" r:id="rId30"/>
    <p:sldId id="300" r:id="rId31"/>
    <p:sldId id="299" r:id="rId32"/>
    <p:sldId id="26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ily ajila" initials="ha" lastIdx="1" clrIdx="0">
    <p:extLst>
      <p:ext uri="{19B8F6BF-5375-455C-9EA6-DF929625EA0E}">
        <p15:presenceInfo xmlns:p15="http://schemas.microsoft.com/office/powerpoint/2012/main" userId="a8f4fec054bcb4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11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23T18:00:32.20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42624-DB8D-4056-966D-27BFD94388C6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ACD8A-A135-4537-9C92-30C2EFA8FF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9394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ACD8A-A135-4537-9C92-30C2EFA8FFF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02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87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476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305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5800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53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84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572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93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835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AA4269C4-F8A0-4ADB-94B4-0CFD076996F2}" type="datetimeFigureOut">
              <a:rPr lang="es-ES" smtClean="0"/>
              <a:t>05/06/2025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AE6C6F8-3E8A-463A-B261-6B1678612B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9928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17674-FEF5-4404-B3C5-5EF71555A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10000" dirty="0">
                <a:solidFill>
                  <a:schemeClr val="bg1"/>
                </a:solidFill>
              </a:rPr>
              <a:t>Documente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D362CE-9078-4813-8CC3-C561648B917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4508" y="4466213"/>
            <a:ext cx="92629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1" i="1" u="none" strike="noStrike" cap="none" normalizeH="0" baseline="0" dirty="0">
                <a:ln>
                  <a:noFill/>
                </a:ln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Gestiona inteligentemente tus documentos con nuestro asistente de IA</a:t>
            </a:r>
            <a:r>
              <a:rPr kumimoji="0" lang="es-ES" altLang="es-ES" sz="105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7F3DEF9-83D3-4802-8354-AACF9A675C89}"/>
              </a:ext>
            </a:extLst>
          </p:cNvPr>
          <p:cNvSpPr txBox="1"/>
          <p:nvPr/>
        </p:nvSpPr>
        <p:spPr>
          <a:xfrm>
            <a:off x="9163050" y="6343650"/>
            <a:ext cx="3371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/>
              <a:t>Heily Madelay Ajila – 2ªDAM</a:t>
            </a:r>
          </a:p>
        </p:txBody>
      </p:sp>
    </p:spTree>
    <p:extLst>
      <p:ext uri="{BB962C8B-B14F-4D97-AF65-F5344CB8AC3E}">
        <p14:creationId xmlns:p14="http://schemas.microsoft.com/office/powerpoint/2010/main" val="218175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08842-6B4A-4EBF-913E-C5CC3F6A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351" y="502920"/>
            <a:ext cx="9784080" cy="150876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s-ES" altLang="es-ES" sz="48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s-ES" altLang="es-ES" sz="4800" b="1" i="1" cap="none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 las p</a:t>
            </a:r>
            <a:r>
              <a:rPr kumimoji="0" lang="es-ES" altLang="es-ES" sz="48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antallas implementadas</a:t>
            </a:r>
            <a:br>
              <a:rPr kumimoji="0" lang="es-ES" altLang="es-ES" sz="4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4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0CAFD32-0525-4D07-A9E2-709622DE94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549" r="2377"/>
          <a:stretch/>
        </p:blipFill>
        <p:spPr>
          <a:xfrm>
            <a:off x="4482821" y="2011677"/>
            <a:ext cx="1882785" cy="420687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B35C39-5EFD-4510-A887-A35E9D10DD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42255" y="1915924"/>
            <a:ext cx="4678270" cy="219919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623BBBA-CF02-4A2C-9639-F79C32BF0235}"/>
              </a:ext>
            </a:extLst>
          </p:cNvPr>
          <p:cNvSpPr txBox="1"/>
          <p:nvPr/>
        </p:nvSpPr>
        <p:spPr>
          <a:xfrm>
            <a:off x="0" y="1814910"/>
            <a:ext cx="40858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ES" b="1" dirty="0"/>
              <a:t>Flujo Principal de Navegación:</a:t>
            </a:r>
            <a:endParaRPr lang="es-ES" dirty="0"/>
          </a:p>
          <a:p>
            <a:pPr>
              <a:buFont typeface="+mj-lt"/>
              <a:buAutoNum type="arabicPeriod"/>
            </a:pPr>
            <a:r>
              <a:rPr lang="es-ES" b="1" dirty="0"/>
              <a:t>LOGIN SCREEN</a:t>
            </a:r>
            <a:r>
              <a:rPr lang="es-ES" dirty="0"/>
              <a:t> (Pantalla inicial con gradiente) 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Opción de navegación lateral a </a:t>
            </a:r>
            <a:r>
              <a:rPr lang="es-ES" dirty="0" err="1"/>
              <a:t>Register</a:t>
            </a:r>
            <a:r>
              <a:rPr lang="es-ES" dirty="0"/>
              <a:t> </a:t>
            </a:r>
            <a:r>
              <a:rPr lang="es-ES" dirty="0" err="1"/>
              <a:t>Screen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Al autenticarse, dirige a HOME SCREEN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HOME SCREEN (</a:t>
            </a:r>
            <a:r>
              <a:rPr lang="es-ES" b="1" dirty="0" err="1"/>
              <a:t>Dashboard</a:t>
            </a:r>
            <a:r>
              <a:rPr lang="es-ES" b="1" dirty="0"/>
              <a:t>)</a:t>
            </a:r>
            <a:r>
              <a:rPr lang="es-ES" dirty="0"/>
              <a:t> - Hub central 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Navegación a 5 secciones principales: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 err="1"/>
              <a:t>Documents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→ </a:t>
            </a:r>
            <a:r>
              <a:rPr lang="es-ES" dirty="0" err="1"/>
              <a:t>Document</a:t>
            </a:r>
            <a:r>
              <a:rPr lang="es-ES" dirty="0"/>
              <a:t> </a:t>
            </a:r>
            <a:r>
              <a:rPr lang="es-ES" dirty="0" err="1"/>
              <a:t>Detail</a:t>
            </a:r>
            <a:endParaRPr lang="es-ES" dirty="0"/>
          </a:p>
          <a:p>
            <a:pPr marL="1143000" lvl="2" indent="-228600">
              <a:buFont typeface="+mj-lt"/>
              <a:buAutoNum type="arabicPeriod"/>
            </a:pPr>
            <a:r>
              <a:rPr lang="es-ES" dirty="0" err="1"/>
              <a:t>Shared</a:t>
            </a:r>
            <a:r>
              <a:rPr lang="es-ES" dirty="0"/>
              <a:t> </a:t>
            </a:r>
            <a:r>
              <a:rPr lang="es-ES" dirty="0" err="1"/>
              <a:t>Docs</a:t>
            </a:r>
            <a:r>
              <a:rPr lang="es-ES" dirty="0"/>
              <a:t> → </a:t>
            </a:r>
            <a:r>
              <a:rPr lang="es-ES" dirty="0" err="1"/>
              <a:t>Document</a:t>
            </a:r>
            <a:r>
              <a:rPr lang="es-ES" dirty="0"/>
              <a:t> </a:t>
            </a:r>
            <a:r>
              <a:rPr lang="es-ES" dirty="0" err="1"/>
              <a:t>Detail</a:t>
            </a:r>
            <a:endParaRPr lang="es-ES" dirty="0"/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Chats </a:t>
            </a:r>
            <a:r>
              <a:rPr lang="es-ES" dirty="0" err="1"/>
              <a:t>List</a:t>
            </a:r>
            <a:r>
              <a:rPr lang="es-ES" dirty="0"/>
              <a:t> → Chat </a:t>
            </a:r>
            <a:r>
              <a:rPr lang="es-ES" dirty="0" err="1"/>
              <a:t>Screen</a:t>
            </a:r>
            <a:endParaRPr lang="es-ES" dirty="0"/>
          </a:p>
          <a:p>
            <a:pPr marL="1143000" lvl="2" indent="-228600">
              <a:buFont typeface="+mj-lt"/>
              <a:buAutoNum type="arabicPeriod"/>
            </a:pPr>
            <a:r>
              <a:rPr lang="es-ES" dirty="0" err="1"/>
              <a:t>Admin</a:t>
            </a:r>
            <a:r>
              <a:rPr lang="es-ES" dirty="0"/>
              <a:t> Panel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 err="1"/>
              <a:t>Profile</a:t>
            </a:r>
            <a:r>
              <a:rPr lang="es-ES" dirty="0"/>
              <a:t> </a:t>
            </a:r>
            <a:r>
              <a:rPr lang="es-ES" dirty="0" err="1"/>
              <a:t>Screen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F37C38-F185-4BEB-95B8-1D6229F0A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487" y="4295827"/>
            <a:ext cx="4678270" cy="24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7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99CDF-5E46-46CF-979B-C94FCCCBC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59" y="423345"/>
            <a:ext cx="9784080" cy="1129110"/>
          </a:xfrm>
        </p:spPr>
        <p:txBody>
          <a:bodyPr>
            <a:normAutofit/>
          </a:bodyPr>
          <a:lstStyle/>
          <a:p>
            <a:pPr algn="ctr"/>
            <a:r>
              <a:rPr lang="es-ES" sz="5300" b="1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DE NAVEGACIÓN</a:t>
            </a:r>
            <a:endParaRPr lang="es-ES" sz="44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627889-FED5-4984-842F-1E9D9D15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19" y="1812594"/>
            <a:ext cx="11943559" cy="4714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/>
              <a:t>Cinco secciones principales: 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Gestión de documentos propios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Documentos compartidos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Sistema de chat con el asistente </a:t>
            </a:r>
            <a:r>
              <a:rPr lang="es-ES" sz="2000" dirty="0" err="1"/>
              <a:t>MentIA</a:t>
            </a: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Panel de administración (para usuarios con privilegios) y perfil personal. </a:t>
            </a:r>
          </a:p>
          <a:p>
            <a:pPr marL="0" indent="0">
              <a:buNone/>
            </a:pPr>
            <a:r>
              <a:rPr lang="es-ES" sz="2000" dirty="0"/>
              <a:t>El diseño implementa un sistema visual coherente con:</a:t>
            </a:r>
          </a:p>
          <a:p>
            <a:r>
              <a:rPr lang="es-ES" sz="2000" dirty="0"/>
              <a:t>Componentes reutilizables (</a:t>
            </a:r>
            <a:r>
              <a:rPr lang="es-ES" sz="2000" dirty="0" err="1"/>
              <a:t>cards</a:t>
            </a:r>
            <a:r>
              <a:rPr lang="es-ES" sz="2000" dirty="0"/>
              <a:t> con </a:t>
            </a:r>
            <a:r>
              <a:rPr lang="es-ES" sz="2000" dirty="0" err="1"/>
              <a:t>BorderRadius</a:t>
            </a:r>
            <a:r>
              <a:rPr lang="es-ES" sz="2000" dirty="0"/>
              <a:t> 12px, botones con gradientes, inputs con estados visuales claros)</a:t>
            </a:r>
          </a:p>
          <a:p>
            <a:r>
              <a:rPr lang="es-ES" sz="2000" dirty="0"/>
              <a:t>Navegación responsiva que se adapta según el dispositivo (Bottom </a:t>
            </a:r>
            <a:r>
              <a:rPr lang="es-ES" sz="2000" dirty="0" err="1"/>
              <a:t>Navigation</a:t>
            </a:r>
            <a:r>
              <a:rPr lang="es-ES" sz="2000" dirty="0"/>
              <a:t> en móvil, </a:t>
            </a:r>
            <a:r>
              <a:rPr lang="es-ES" sz="2000" dirty="0" err="1"/>
              <a:t>Navigation</a:t>
            </a:r>
            <a:r>
              <a:rPr lang="es-ES" sz="2000" dirty="0"/>
              <a:t> Rail en desktop)</a:t>
            </a:r>
          </a:p>
          <a:p>
            <a:r>
              <a:rPr lang="es-ES" sz="2000" dirty="0"/>
              <a:t>Estados de UI consistentes (</a:t>
            </a:r>
            <a:r>
              <a:rPr lang="es-ES" sz="2000" dirty="0" err="1"/>
              <a:t>loading</a:t>
            </a:r>
            <a:r>
              <a:rPr lang="es-ES" sz="2000" dirty="0"/>
              <a:t>, </a:t>
            </a:r>
            <a:r>
              <a:rPr lang="es-ES" sz="2000" dirty="0" err="1"/>
              <a:t>empty</a:t>
            </a:r>
            <a:r>
              <a:rPr lang="es-ES" sz="2000" dirty="0"/>
              <a:t>, error) con animaciones suaves de 800ms, todo basado en un sistema de espaciado de 8px y una paleta de colores distintiva donde el púrpura (#6B4CE6) define las acciones principales.</a:t>
            </a:r>
          </a:p>
        </p:txBody>
      </p:sp>
    </p:spTree>
    <p:extLst>
      <p:ext uri="{BB962C8B-B14F-4D97-AF65-F5344CB8AC3E}">
        <p14:creationId xmlns:p14="http://schemas.microsoft.com/office/powerpoint/2010/main" val="145288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56BC4-9FB4-4254-89E7-085271D9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344" y="887730"/>
            <a:ext cx="9784080" cy="1508760"/>
          </a:xfrm>
        </p:spPr>
        <p:txBody>
          <a:bodyPr>
            <a:normAutofit/>
          </a:bodyPr>
          <a:lstStyle/>
          <a:p>
            <a:pPr algn="ctr"/>
            <a:r>
              <a:rPr kumimoji="0" lang="es-ES" altLang="es-ES" sz="54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s-ES" altLang="es-ES" sz="54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</a:br>
            <a:endParaRPr lang="es-ES" sz="54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8DE390-B2AC-4CDA-9FD2-F90F0A829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9921" y="1986216"/>
            <a:ext cx="5496398" cy="4738674"/>
          </a:xfrm>
        </p:spPr>
        <p:txBody>
          <a:bodyPr>
            <a:normAutofit/>
          </a:bodyPr>
          <a:lstStyle/>
          <a:p>
            <a:r>
              <a:rPr lang="es-ES" b="1" dirty="0"/>
              <a:t>Usuario Regular: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✅ Gestión de documentos propios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✅ Chat con </a:t>
            </a:r>
            <a:r>
              <a:rPr lang="es-ES" dirty="0" err="1"/>
              <a:t>MentIA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✅ Ver documentos compartidos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✅ Perfil personal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❌ Sin acceso a </a:t>
            </a:r>
            <a:r>
              <a:rPr lang="es-ES" dirty="0" err="1"/>
              <a:t>admin</a:t>
            </a:r>
            <a:r>
              <a:rPr lang="es-ES" dirty="0"/>
              <a:t>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❌ Sin gestión de usuarios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❌ Sin vista global de documentos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81DB86-494B-4F7E-B1F7-5A424109D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86216"/>
            <a:ext cx="5886079" cy="4738674"/>
          </a:xfrm>
        </p:spPr>
        <p:txBody>
          <a:bodyPr>
            <a:normAutofit/>
          </a:bodyPr>
          <a:lstStyle/>
          <a:p>
            <a:r>
              <a:rPr lang="es-ES" b="1" dirty="0"/>
              <a:t>Administrador: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Todas las funcionalidades de usuario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Panel de administración completo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Crear/editar/eliminar usuarios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Ver todos los documentos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Monitorear todos los chats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Estadísticas del sistema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Indicadores visuales especiales (</a:t>
            </a:r>
            <a:r>
              <a:rPr lang="es-ES" dirty="0" err="1"/>
              <a:t>badge</a:t>
            </a:r>
            <a:r>
              <a:rPr lang="es-ES" dirty="0"/>
              <a:t> ADMIN)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60ABB9-6F5A-42A3-814F-DF488EB1ECE8}"/>
              </a:ext>
            </a:extLst>
          </p:cNvPr>
          <p:cNvSpPr txBox="1"/>
          <p:nvPr/>
        </p:nvSpPr>
        <p:spPr>
          <a:xfrm>
            <a:off x="1373529" y="639411"/>
            <a:ext cx="9444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s-ES" altLang="es-ES" sz="48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Funcionalidades por rol</a:t>
            </a:r>
            <a:br>
              <a:rPr kumimoji="0" lang="es-ES" altLang="es-ES" sz="4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</a:br>
            <a:endParaRPr lang="es-ES" sz="48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3AFB1F2-5675-48BC-88D6-922EDF9D9948}"/>
              </a:ext>
            </a:extLst>
          </p:cNvPr>
          <p:cNvCxnSpPr>
            <a:cxnSpLocks/>
          </p:cNvCxnSpPr>
          <p:nvPr/>
        </p:nvCxnSpPr>
        <p:spPr>
          <a:xfrm>
            <a:off x="5903089" y="1986216"/>
            <a:ext cx="0" cy="4738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3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EFBD58A-B142-4F7E-8227-633A954610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410078"/>
            <a:ext cx="5433695" cy="28668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3EAE2EE-8E6B-44EC-AAF3-C8130C6C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6" y="410077"/>
            <a:ext cx="4972050" cy="28668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283050-D9FD-4E5B-8C5C-8BE55A128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6" y="3589041"/>
            <a:ext cx="4972050" cy="31435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4DF3C5-FEB4-408C-8A7B-E5DBD0AA7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81086"/>
            <a:ext cx="5433695" cy="32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1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56DB7E-035D-4945-96E6-879376D23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3546"/>
            <a:ext cx="5681132" cy="31949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B17957-B4E4-40D2-9B1F-2FD34D33F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07" y="3531859"/>
            <a:ext cx="5630456" cy="29530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1F1BC5-73D3-4F19-8816-E95999389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531859"/>
            <a:ext cx="5681131" cy="29530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922B8ED-4EDD-483C-8077-C49E7BC2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07" y="183546"/>
            <a:ext cx="5630456" cy="31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84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B9316-A91F-4A94-A3FB-4A7E5C7F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331801"/>
            <a:ext cx="9784080" cy="1405728"/>
          </a:xfrm>
        </p:spPr>
        <p:txBody>
          <a:bodyPr/>
          <a:lstStyle/>
          <a:p>
            <a:pPr algn="ctr"/>
            <a:r>
              <a:rPr lang="es-ES" sz="4000" b="1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AF919AE-EB56-48D9-9FDD-02CB567B6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17B4873-52E5-4B05-B1E4-C63B607B1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18" y="1435598"/>
            <a:ext cx="9472481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3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5D3DE-92D6-483D-982D-C2A6F71F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F74E23-4E75-47C6-848B-27E4DCDFA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16761"/>
            <a:ext cx="6019800" cy="49149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s-ES" sz="5000" b="1" dirty="0"/>
              <a:t>Arquitectura General</a:t>
            </a:r>
          </a:p>
          <a:p>
            <a:r>
              <a:rPr lang="es-ES" sz="5000" b="1" dirty="0"/>
              <a:t>Tecnologías Utilizadas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5000" b="1" dirty="0" err="1"/>
              <a:t>Supabase</a:t>
            </a:r>
            <a:r>
              <a:rPr lang="es-ES" sz="5000" dirty="0"/>
              <a:t>: Plataforma </a:t>
            </a:r>
            <a:r>
              <a:rPr lang="es-ES" sz="5000" dirty="0" err="1"/>
              <a:t>BaaS</a:t>
            </a:r>
            <a:r>
              <a:rPr lang="es-ES" sz="5000" dirty="0"/>
              <a:t> para autenticación y hosting que tiene como motor el </a:t>
            </a:r>
            <a:r>
              <a:rPr lang="es-ES" sz="5000" b="1" dirty="0"/>
              <a:t>PostgreSQL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5000" b="1" dirty="0" err="1"/>
              <a:t>pgcrypto</a:t>
            </a:r>
            <a:r>
              <a:rPr lang="es-ES" sz="5000" dirty="0"/>
              <a:t>: Extensión para cifrado de datos sensibles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5000" b="1" dirty="0" err="1"/>
              <a:t>Row</a:t>
            </a:r>
            <a:r>
              <a:rPr lang="es-ES" sz="5000" b="1" dirty="0"/>
              <a:t> </a:t>
            </a:r>
            <a:r>
              <a:rPr lang="es-ES" sz="5000" b="1" dirty="0" err="1"/>
              <a:t>Level</a:t>
            </a:r>
            <a:r>
              <a:rPr lang="es-ES" sz="5000" b="1" dirty="0"/>
              <a:t> Security (RLS)</a:t>
            </a:r>
            <a:r>
              <a:rPr lang="es-ES" sz="5000" dirty="0"/>
              <a:t>: Control de acceso granular</a:t>
            </a:r>
          </a:p>
          <a:p>
            <a:pPr marL="0" indent="0">
              <a:buNone/>
            </a:pPr>
            <a:r>
              <a:rPr lang="es-ES" sz="5000" b="1" dirty="0"/>
              <a:t>Componentes Principales</a:t>
            </a:r>
          </a:p>
          <a:p>
            <a:pPr>
              <a:buFont typeface="+mj-lt"/>
              <a:buAutoNum type="arabicPeriod"/>
            </a:pPr>
            <a:r>
              <a:rPr lang="es-ES" sz="5000" b="1" dirty="0"/>
              <a:t>Sistema de Usuarios</a:t>
            </a:r>
            <a:r>
              <a:rPr lang="es-ES" sz="5000" dirty="0"/>
              <a:t>: Gestión de cuentas y autenticación</a:t>
            </a:r>
          </a:p>
          <a:p>
            <a:pPr>
              <a:buFont typeface="+mj-lt"/>
              <a:buAutoNum type="arabicPeriod"/>
            </a:pPr>
            <a:r>
              <a:rPr lang="es-ES" sz="5000" b="1" dirty="0"/>
              <a:t>Gestión de Documentos</a:t>
            </a:r>
            <a:r>
              <a:rPr lang="es-ES" sz="5000" dirty="0"/>
              <a:t>: Almacenamiento y control de acceso a documentos</a:t>
            </a:r>
          </a:p>
          <a:p>
            <a:pPr>
              <a:buFont typeface="+mj-lt"/>
              <a:buAutoNum type="arabicPeriod"/>
            </a:pPr>
            <a:r>
              <a:rPr lang="es-ES" sz="5000" b="1" dirty="0"/>
              <a:t>Sistema de Chat</a:t>
            </a:r>
            <a:r>
              <a:rPr lang="es-ES" sz="5000" dirty="0"/>
              <a:t>: Conversaciones y mensajes</a:t>
            </a:r>
          </a:p>
          <a:p>
            <a:pPr>
              <a:buFont typeface="+mj-lt"/>
              <a:buAutoNum type="arabicPeriod"/>
            </a:pPr>
            <a:r>
              <a:rPr lang="es-ES" sz="5000" b="1" dirty="0"/>
              <a:t>Seguridad</a:t>
            </a:r>
            <a:r>
              <a:rPr lang="es-ES" sz="5000" dirty="0"/>
              <a:t>: Cifrado y políticas de acceso</a:t>
            </a:r>
          </a:p>
          <a:p>
            <a:endParaRPr lang="es-ES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2DD18FE0-D459-4B99-A991-BB0A3BF16E65}"/>
              </a:ext>
            </a:extLst>
          </p:cNvPr>
          <p:cNvCxnSpPr/>
          <p:nvPr/>
        </p:nvCxnSpPr>
        <p:spPr>
          <a:xfrm>
            <a:off x="5953125" y="2292998"/>
            <a:ext cx="0" cy="41624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5C1E2DCB-F1A6-48A1-BB82-C54B2680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109" y="2024826"/>
            <a:ext cx="1775614" cy="435139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FD843AA-692C-4597-95DB-B6307DBCC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2292998"/>
            <a:ext cx="3781425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Decisiones de Diseño: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auth_id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UUID: Integración con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Supabase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Auth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sincronización de usuarios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email_encrypted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BYTEA: Cifrado de emails mediante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pgcrypto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Campos de verificación y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reset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contraseña para flujo completo de autenticación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Separación entre email (índice) y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email_encrypted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(almacenamiento seguro)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60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DDBB30-D2E3-448D-B502-DFE99B65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1" y="1023244"/>
            <a:ext cx="2392887" cy="458001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7AD36A6-7BC7-4DD7-BD0D-74EB7D233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270" y="474345"/>
            <a:ext cx="2392886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Decisiones de Diseño: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chromadb_id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Integración con ChromaDB para búsqueda vectorial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status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Control del estado de procesamiento de documentos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content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Texto extraído para búsquedas rápidas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Metadatos completos del archivo (tamaño, nombre original, tipo)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B61CEFD-B643-46C3-9844-2BEE70F259DD}"/>
              </a:ext>
            </a:extLst>
          </p:cNvPr>
          <p:cNvCxnSpPr>
            <a:cxnSpLocks/>
          </p:cNvCxnSpPr>
          <p:nvPr/>
        </p:nvCxnSpPr>
        <p:spPr>
          <a:xfrm>
            <a:off x="5076567" y="654187"/>
            <a:ext cx="0" cy="57294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454194C8-8E36-4A2C-99D5-C74568D72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03" y="400980"/>
            <a:ext cx="2325910" cy="149364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B41952F-1D71-48D8-8503-3A7B4556E5A1}"/>
              </a:ext>
            </a:extLst>
          </p:cNvPr>
          <p:cNvSpPr txBox="1"/>
          <p:nvPr/>
        </p:nvSpPr>
        <p:spPr>
          <a:xfrm>
            <a:off x="7796226" y="270641"/>
            <a:ext cx="4680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Decisiones de Diseño: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Tabla de unión </a:t>
            </a:r>
            <a:r>
              <a:rPr lang="es-ES" dirty="0" err="1"/>
              <a:t>many-to-many</a:t>
            </a:r>
            <a:r>
              <a:rPr lang="es-ES" dirty="0"/>
              <a:t> para control granular de acceso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Clave primaria compuesta para evitar duplicados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 err="1"/>
              <a:t>Timestamp</a:t>
            </a:r>
            <a:r>
              <a:rPr lang="es-ES" dirty="0"/>
              <a:t> para auditoría de accesos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BCED627-394A-42D6-A298-0FCF14DE8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79" y="2338088"/>
            <a:ext cx="2537680" cy="176037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5CCF31F-4212-48D4-9C84-19E6A6586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478" y="4207660"/>
            <a:ext cx="2537679" cy="172989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7429400-E284-475F-B20A-BD83DA375BCC}"/>
              </a:ext>
            </a:extLst>
          </p:cNvPr>
          <p:cNvSpPr txBox="1"/>
          <p:nvPr/>
        </p:nvSpPr>
        <p:spPr>
          <a:xfrm>
            <a:off x="8117840" y="2966720"/>
            <a:ext cx="3667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Decisiones de Diseño: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Particionado por fecha para optimizar consultas temporales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Separación clara entre pregunta y respuesta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Escalabilidad para grandes volúmenes de mensajes</a:t>
            </a:r>
          </a:p>
        </p:txBody>
      </p:sp>
    </p:spTree>
    <p:extLst>
      <p:ext uri="{BB962C8B-B14F-4D97-AF65-F5344CB8AC3E}">
        <p14:creationId xmlns:p14="http://schemas.microsoft.com/office/powerpoint/2010/main" val="97291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C5EB6-1641-4A85-8E1C-90AC8DCD3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20" y="640080"/>
            <a:ext cx="8965159" cy="1142696"/>
          </a:xfrm>
        </p:spPr>
        <p:txBody>
          <a:bodyPr/>
          <a:lstStyle/>
          <a:p>
            <a:pPr algn="ctr"/>
            <a:r>
              <a:rPr lang="es-ES" sz="4000" b="1" i="1" dirty="0" err="1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es-ES" sz="4000" b="1" i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000" b="1" i="1" dirty="0" err="1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s-ES" sz="4000" b="1" i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Security (RLS)</a:t>
            </a:r>
            <a:br>
              <a:rPr lang="es-ES" sz="40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6FD9C8-7492-4E39-918F-53ADB769D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859280"/>
            <a:ext cx="11866880" cy="4805680"/>
          </a:xfrm>
        </p:spPr>
        <p:txBody>
          <a:bodyPr/>
          <a:lstStyle/>
          <a:p>
            <a:r>
              <a:rPr lang="es-ES" dirty="0"/>
              <a:t>Es una característica de seguridad de PostgreSQL que permite controlar qué filas de una tabla puede ver o modificar cada usuario, aplicando filtros automáticos a nivel de fila. Por ejemplo un </a:t>
            </a:r>
            <a:r>
              <a:rPr lang="es-ES" dirty="0" err="1"/>
              <a:t>usario</a:t>
            </a:r>
            <a:r>
              <a:rPr lang="es-ES" dirty="0"/>
              <a:t> sin RSL puede ver todas las tablas sin filtro de políticas.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752C59-C220-44EB-AEE7-C1E76EBD2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3"/>
          <a:stretch/>
        </p:blipFill>
        <p:spPr>
          <a:xfrm>
            <a:off x="103649" y="3027573"/>
            <a:ext cx="6228080" cy="12345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E2A5E5-724E-4C35-825E-39D12C091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" r="16464"/>
          <a:stretch/>
        </p:blipFill>
        <p:spPr>
          <a:xfrm>
            <a:off x="345440" y="4815530"/>
            <a:ext cx="5045979" cy="8382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EC7EE25-0B94-4C3A-BB34-0F51AE738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230" y="3820061"/>
            <a:ext cx="5654530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89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B3C24-16A6-4637-A207-FEF35DE4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90278" cy="1579880"/>
          </a:xfrm>
        </p:spPr>
        <p:txBody>
          <a:bodyPr/>
          <a:lstStyle/>
          <a:p>
            <a:pPr algn="ctr"/>
            <a:r>
              <a:rPr lang="es-ES" b="1" i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Y OPTIMIZACIONES APLICADAS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C00FE3-F952-4D54-95B9-6A0240D619B2}"/>
              </a:ext>
            </a:extLst>
          </p:cNvPr>
          <p:cNvSpPr txBox="1"/>
          <p:nvPr/>
        </p:nvSpPr>
        <p:spPr>
          <a:xfrm>
            <a:off x="345440" y="2032000"/>
            <a:ext cx="6329680" cy="44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D8643C-351E-4FEF-BBDF-C037558E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1209040"/>
            <a:ext cx="9617273" cy="54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9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28D69-9D09-41AB-B341-473C39A4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endParaRPr lang="es-E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963C080-4A33-49B0-849C-721BAA96774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60364" y="1924812"/>
            <a:ext cx="598984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Introducción del Problema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1.1 Contexto actual de la gestión documental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1.2 Problemática identificada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1.3 Propuesta de solución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2.1 Tecnologías y herramientas aplicadas a la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arquitectura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2.2 Diseño de las pantallas implementadas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ES" altLang="es-ES" sz="1800" dirty="0">
                <a:latin typeface="Arial" panose="020B0604020202020204" pitchFamily="34" charset="0"/>
              </a:rPr>
              <a:t>y sus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funcionalidades por 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ES" altLang="es-ES" sz="1800" dirty="0">
                <a:latin typeface="Arial" panose="020B0604020202020204" pitchFamily="34" charset="0"/>
              </a:rPr>
              <a:t>3.1 Base de datos</a:t>
            </a:r>
            <a:endParaRPr kumimoji="0" lang="es-ES" altLang="es-E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3.2 Arquitectura General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3.3 Tecnologías y Dependencias principales con flujo de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ES" altLang="es-ES" sz="1800" dirty="0">
                <a:latin typeface="Arial" panose="020B0604020202020204" pitchFamily="34" charset="0"/>
              </a:rPr>
              <a:t>Procesamiento.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3.4 Sistema RAG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3.5 Autenticación y Seguridad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A0DE488-DA35-4528-AF23-7E27A8CA678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859041" y="3442811"/>
            <a:ext cx="524723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Integración e Infraestructura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4.1 Comunicación API REST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ES" altLang="es-ES" sz="1800" dirty="0">
                <a:latin typeface="Arial" panose="020B0604020202020204" pitchFamily="34" charset="0"/>
              </a:rPr>
              <a:t>4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.2 Containerización de ChromaDB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ES" altLang="es-ES" sz="1800" dirty="0">
                <a:latin typeface="Arial" panose="020B0604020202020204" pitchFamily="34" charset="0"/>
              </a:rPr>
              <a:t>4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.3 Variables de Entorno y configuraciones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Consideraciones Futuras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3C6398-9A02-41B3-B37A-4CEF2487259F}"/>
              </a:ext>
            </a:extLst>
          </p:cNvPr>
          <p:cNvSpPr/>
          <p:nvPr/>
        </p:nvSpPr>
        <p:spPr>
          <a:xfrm>
            <a:off x="5981700" y="1811986"/>
            <a:ext cx="695325" cy="5065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8726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BFD1C-E77C-4B15-B687-2EF6077E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i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Beneficios de la Seguridad Y OPTIMIZACIONES APLICADAS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0A2F1E-9DD9-4238-872E-488368AE8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8F65C6-0D32-4A0F-A400-24AAD5AE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06" y="2011680"/>
            <a:ext cx="10834443" cy="410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73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20D6C-5585-4726-8C75-A5C85499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GENERAL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9D8AD4-0335-4015-8D46-6123DABE9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7950" y="2011680"/>
            <a:ext cx="9343257" cy="4732020"/>
          </a:xfrm>
        </p:spPr>
        <p:txBody>
          <a:bodyPr>
            <a:normAutofit/>
          </a:bodyPr>
          <a:lstStyle/>
          <a:p>
            <a:r>
              <a:rPr lang="es-ES" sz="3200" b="1" dirty="0"/>
              <a:t>ARQUITECTURA POR CAPAS</a:t>
            </a:r>
          </a:p>
          <a:p>
            <a:r>
              <a:rPr lang="es-ES" sz="3200" dirty="0"/>
              <a:t>1. CAPA DE PRESENTACIÓN (API REST)</a:t>
            </a:r>
          </a:p>
          <a:p>
            <a:r>
              <a:rPr lang="es-ES" sz="3200" dirty="0"/>
              <a:t>2. CAPA DE SERVICIOS (LÓGICA DE NEGOCIO)</a:t>
            </a:r>
          </a:p>
          <a:p>
            <a:r>
              <a:rPr lang="es-ES" sz="3200" dirty="0"/>
              <a:t>3. CAPA DE REPOSITORIOS (ACCESO A DATOS)</a:t>
            </a:r>
          </a:p>
          <a:p>
            <a:r>
              <a:rPr lang="es-ES" sz="3200" dirty="0"/>
              <a:t>4. CAPA DE INFRAESTRUCTURA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6EE515-D4EF-4F13-B463-B4B88A73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93" y="2164081"/>
            <a:ext cx="2232853" cy="4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4CF80-FBC3-4857-AE59-2D72205B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 DE PRESENTACIÓN (API REST)</a:t>
            </a:r>
            <a:endParaRPr lang="es-E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7F542A-86B1-41BF-8E19-12E379C728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3360" y="2282166"/>
            <a:ext cx="1176527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servidor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Uvicorn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Puerto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2690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Endpoints</a:t>
            </a: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principales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- /api/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 - Gestión de usuarios y autenticación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- /api/chats/* - Gestión de conversaciones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- /api/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 - Gestión de documentos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- /api/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 - Métricas y estadísticas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- /api/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Estado del sistema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Middleware CORS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configurado para permitir conexiones del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Autenticación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OAuth2 con JWT tokens </a:t>
            </a:r>
          </a:p>
        </p:txBody>
      </p:sp>
    </p:spTree>
    <p:extLst>
      <p:ext uri="{BB962C8B-B14F-4D97-AF65-F5344CB8AC3E}">
        <p14:creationId xmlns:p14="http://schemas.microsoft.com/office/powerpoint/2010/main" val="4063411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A7A90-AA6F-49AF-A790-357F0FA3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 DE SERVICIOS (LÓGICA DE NEGOCIO)</a:t>
            </a:r>
            <a:endParaRPr lang="es-E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D5AF87-CA41-4CD7-9AD3-7802996935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3360" y="1935408"/>
            <a:ext cx="565404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AuthService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Autenticación con JWT (tokens de acceso y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refresh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Registro y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usuarios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Gestión de sesiones con expiración de 40 días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ChatService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Procesamiento inteligente de preguntas con contexto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Detección automática de intención (documentos vs chat general)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Integración con IA para respuestas naturales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Historial de conversaciones por usuario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DocumentService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Procesamiento de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PDFs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TXTs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(hasta 30MB)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Chunking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inteligente para vectorización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Sistema de permisos y compartición de documentos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Integración con ChromaDB para búsqueda semántica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109557B-DB6E-4458-8968-4B546BEEA1BF}"/>
              </a:ext>
            </a:extLst>
          </p:cNvPr>
          <p:cNvCxnSpPr/>
          <p:nvPr/>
        </p:nvCxnSpPr>
        <p:spPr>
          <a:xfrm>
            <a:off x="5989320" y="2179320"/>
            <a:ext cx="0" cy="3764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CF03497F-5A3D-484F-B9E5-C07FDB48D0BB}"/>
              </a:ext>
            </a:extLst>
          </p:cNvPr>
          <p:cNvSpPr txBox="1"/>
          <p:nvPr/>
        </p:nvSpPr>
        <p:spPr>
          <a:xfrm>
            <a:off x="6202680" y="2057400"/>
            <a:ext cx="56540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EmailService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Notificaciones SMTP configurables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Templates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verificación y recuperación de contraseña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800" b="1" i="1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UserService</a:t>
            </a:r>
            <a:r>
              <a:rPr kumimoji="0" lang="es-ES" altLang="es-E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Gestión completa de usuarios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Roles y permisos (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/usuario)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Perfiles con avatares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2116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BB7F2-8D8C-4955-AE86-2F7EDC45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50"/>
            <a:ext cx="9784080" cy="1508760"/>
          </a:xfrm>
        </p:spPr>
        <p:txBody>
          <a:bodyPr/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 DE REPOSITORIOS (ACCESO A DATOS)</a:t>
            </a:r>
            <a:endParaRPr lang="es-E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2AA1B1-CFC7-4D75-A45F-08B2C78A89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4475" y="2149943"/>
            <a:ext cx="1152080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Patrón </a:t>
            </a:r>
            <a:r>
              <a:rPr kumimoji="0" lang="es-ES" altLang="es-ES" sz="3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Repository</a:t>
            </a:r>
            <a:r>
              <a:rPr kumimoji="0" lang="es-ES" altLang="es-E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abstracción de base de datos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3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Repositorios</a:t>
            </a:r>
            <a:r>
              <a:rPr kumimoji="0" lang="es-ES" altLang="es-E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3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UserRepository</a:t>
            </a:r>
            <a:endParaRPr lang="es-ES" altLang="es-ES" sz="35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3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ChatRepository</a:t>
            </a:r>
            <a:endParaRPr lang="es-ES" altLang="es-ES" sz="35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3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DocumentRepository</a:t>
            </a:r>
            <a:endParaRPr lang="es-ES" altLang="es-ES" sz="35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3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MessageRepository</a:t>
            </a:r>
            <a:r>
              <a:rPr kumimoji="0" lang="es-ES" altLang="es-E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s-ES" altLang="es-ES" sz="3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Operaciones CRUD optimizadas para un manejo de transacciones y consistencia </a:t>
            </a:r>
          </a:p>
        </p:txBody>
      </p:sp>
    </p:spTree>
    <p:extLst>
      <p:ext uri="{BB962C8B-B14F-4D97-AF65-F5344CB8AC3E}">
        <p14:creationId xmlns:p14="http://schemas.microsoft.com/office/powerpoint/2010/main" val="32794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1840E-ECC2-42B6-9DF6-D2AD33D5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 DE INFRAESTRUCTURA</a:t>
            </a:r>
            <a:endParaRPr lang="es-E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DD159B-1CE9-4B7C-8CD3-DAC4197E3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" y="2118360"/>
            <a:ext cx="5471160" cy="4206240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Base de Datos Vectorial - ChromaDB</a:t>
            </a:r>
            <a:r>
              <a:rPr lang="es-E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Puerto: 8050 (Docker)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Almacenamiento de </a:t>
            </a:r>
            <a:r>
              <a:rPr lang="es-ES" dirty="0" err="1"/>
              <a:t>embeddings</a:t>
            </a:r>
            <a:r>
              <a:rPr lang="es-ES" dirty="0"/>
              <a:t> de documentos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Búsqueda semántica con similitud coseno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Configuración: 3 </a:t>
            </a:r>
            <a:r>
              <a:rPr lang="es-ES" dirty="0" err="1"/>
              <a:t>workers</a:t>
            </a:r>
            <a:r>
              <a:rPr lang="es-ES" dirty="0"/>
              <a:t>, 6GB RAM límite</a:t>
            </a:r>
          </a:p>
          <a:p>
            <a:r>
              <a:rPr lang="es-ES" b="1" dirty="0"/>
              <a:t>Servicios de IA</a:t>
            </a:r>
            <a:r>
              <a:rPr lang="es-E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Google Gemini 2.0 Flash</a:t>
            </a:r>
            <a:r>
              <a:rPr lang="es-ES" dirty="0"/>
              <a:t>: Generación de respuestas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Text-Embedding-004</a:t>
            </a:r>
            <a:r>
              <a:rPr lang="es-ES" dirty="0"/>
              <a:t>: Vectorización de documentos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Sistema RAG con 5 resultados por defecto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773222-3328-4D37-96F9-BE89E36F1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4"/>
          <a:stretch/>
        </p:blipFill>
        <p:spPr>
          <a:xfrm>
            <a:off x="4968240" y="2334635"/>
            <a:ext cx="7162800" cy="33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E35875-CB4D-4C17-8747-F498AB3A9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65" y="485775"/>
            <a:ext cx="11391469" cy="150876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s-ES" altLang="es-ES" sz="53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3.3 Tecnologías con </a:t>
            </a:r>
            <a:r>
              <a:rPr lang="es-ES" altLang="es-ES" sz="5300" b="1" i="1" cap="none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d</a:t>
            </a:r>
            <a:r>
              <a:rPr kumimoji="0" lang="es-ES" altLang="es-ES" sz="53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ependencias principales y Flujo de procesamiento</a:t>
            </a:r>
            <a:br>
              <a:rPr kumimoji="0" lang="es-ES" altLang="es-E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B7A36AA-B90E-4A7F-A3A0-39B4A5292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19" y="2011680"/>
            <a:ext cx="3397655" cy="4206240"/>
          </a:xfrm>
        </p:spPr>
        <p:txBody>
          <a:bodyPr>
            <a:normAutofit/>
          </a:bodyPr>
          <a:lstStyle/>
          <a:p>
            <a:r>
              <a:rPr lang="es-ES" sz="2500" b="1" dirty="0"/>
              <a:t>STACK: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8525732-1B75-49ED-8121-4AF19369EA76}"/>
              </a:ext>
            </a:extLst>
          </p:cNvPr>
          <p:cNvCxnSpPr/>
          <p:nvPr/>
        </p:nvCxnSpPr>
        <p:spPr>
          <a:xfrm>
            <a:off x="3990975" y="2000250"/>
            <a:ext cx="0" cy="4217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3BA038EA-3C86-4166-A716-F71BBB1EAB91}"/>
              </a:ext>
            </a:extLst>
          </p:cNvPr>
          <p:cNvSpPr txBox="1">
            <a:spLocks/>
          </p:cNvSpPr>
          <p:nvPr/>
        </p:nvSpPr>
        <p:spPr>
          <a:xfrm>
            <a:off x="4308069" y="2011680"/>
            <a:ext cx="3397655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500" b="1" dirty="0"/>
              <a:t>LIBRERIAS CLAVE: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pydantic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Validación de datos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PyPDF2/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pdfplumber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Procesamiento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PDFs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passlib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bcrypt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Hashing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contraseñas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python-jose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Manejo de JWT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httpx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Cliente HTTP asíncrono</a:t>
            </a:r>
            <a:endParaRPr lang="es-ES" sz="2400" b="1" dirty="0"/>
          </a:p>
          <a:p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73A69F0-F896-47D7-A896-2382A86C1B9A}"/>
              </a:ext>
            </a:extLst>
          </p:cNvPr>
          <p:cNvCxnSpPr/>
          <p:nvPr/>
        </p:nvCxnSpPr>
        <p:spPr>
          <a:xfrm>
            <a:off x="7705724" y="2000250"/>
            <a:ext cx="0" cy="4217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Marcador de contenido 5">
            <a:extLst>
              <a:ext uri="{FF2B5EF4-FFF2-40B4-BE49-F238E27FC236}">
                <a16:creationId xmlns:a16="http://schemas.microsoft.com/office/drawing/2014/main" id="{06135C52-DA26-4F9D-B814-5151C0BE58C9}"/>
              </a:ext>
            </a:extLst>
          </p:cNvPr>
          <p:cNvSpPr txBox="1">
            <a:spLocks/>
          </p:cNvSpPr>
          <p:nvPr/>
        </p:nvSpPr>
        <p:spPr>
          <a:xfrm>
            <a:off x="7801339" y="1868805"/>
            <a:ext cx="4266834" cy="47982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500" b="1" dirty="0"/>
              <a:t>FLUJO</a:t>
            </a:r>
            <a:r>
              <a:rPr lang="es-E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Recepción del mensaje del mensaje aun si el usuario envía una pregunta con/sin documento seleccionado.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Análisis de intención para saber si la pregunta es sobre </a:t>
            </a:r>
            <a:r>
              <a:rPr lang="es-ES" dirty="0" err="1"/>
              <a:t>doc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Para el RAG busca en ChromaDB los </a:t>
            </a:r>
            <a:r>
              <a:rPr lang="es-ES" dirty="0" err="1"/>
              <a:t>embeddings</a:t>
            </a:r>
            <a:r>
              <a:rPr lang="es-ES" dirty="0"/>
              <a:t> que se parecen mas a los vectores de la respuesta para construir el contexto para pensar sobre como va a responder para que evite responder sin contexto como la clave de Gemini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Guarda el chat en el historial pero antes guarda en </a:t>
            </a:r>
            <a:r>
              <a:rPr lang="es-ES" dirty="0" err="1"/>
              <a:t>Json</a:t>
            </a:r>
            <a:r>
              <a:rPr lang="es-ES" dirty="0"/>
              <a:t> 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5FFCB81-727F-4DE1-89B1-7CBD3C98F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233" y="2596036"/>
            <a:ext cx="388282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Python 3.x con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FastAPI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Supabase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(PostgreSQL +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Auth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ChromaDB para vectores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Google Gemini API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Docker para contenedores </a:t>
            </a:r>
          </a:p>
        </p:txBody>
      </p:sp>
    </p:spTree>
    <p:extLst>
      <p:ext uri="{BB962C8B-B14F-4D97-AF65-F5344CB8AC3E}">
        <p14:creationId xmlns:p14="http://schemas.microsoft.com/office/powerpoint/2010/main" val="2462254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D68CF-7401-4AB0-8512-09EC0278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s-ES" altLang="es-ES" sz="40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3.4 Sistema RAG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3415C6-261F-448E-9FE2-5FD19F89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El sistema RAG del </a:t>
            </a:r>
            <a:r>
              <a:rPr lang="es-ES" dirty="0" err="1"/>
              <a:t>chatbot</a:t>
            </a:r>
            <a:r>
              <a:rPr lang="es-ES" dirty="0"/>
              <a:t> implementa una arquitectura de </a:t>
            </a:r>
            <a:r>
              <a:rPr lang="es-ES" dirty="0" err="1"/>
              <a:t>Retrieval-Augmented</a:t>
            </a:r>
            <a:r>
              <a:rPr lang="es-ES" dirty="0"/>
              <a:t> </a:t>
            </a:r>
            <a:r>
              <a:rPr lang="es-ES" dirty="0" err="1"/>
              <a:t>Generation</a:t>
            </a:r>
            <a:r>
              <a:rPr lang="es-ES" dirty="0"/>
              <a:t> utilizando ChromaDB como base de datos vectorial para el almacenamiento y búsqueda semántica de documentos. Los documentos subidos (PDF y TXT) se procesan mediante un sistema de fragmentación inteligente que divide el contenido en </a:t>
            </a:r>
            <a:r>
              <a:rPr lang="es-ES" dirty="0" err="1"/>
              <a:t>chunks</a:t>
            </a:r>
            <a:r>
              <a:rPr lang="es-ES" dirty="0"/>
              <a:t> de 1000-2000 caracteres con solapamiento de 50-100 caracteres, optimizando el tamaño según el tipo de contenido. Cada </a:t>
            </a:r>
            <a:r>
              <a:rPr lang="es-ES" dirty="0" err="1"/>
              <a:t>chunk</a:t>
            </a:r>
            <a:r>
              <a:rPr lang="es-ES" dirty="0"/>
              <a:t> se indexa en ChromaDB junto con metadatos esenciales como </a:t>
            </a:r>
            <a:r>
              <a:rPr lang="es-ES" dirty="0" err="1"/>
              <a:t>document_id</a:t>
            </a:r>
            <a:r>
              <a:rPr lang="es-ES" dirty="0"/>
              <a:t>, </a:t>
            </a:r>
            <a:r>
              <a:rPr lang="es-ES" dirty="0" err="1"/>
              <a:t>user_id</a:t>
            </a:r>
            <a:r>
              <a:rPr lang="es-ES" dirty="0"/>
              <a:t>, título y tipo de contenido, permitiendo búsquedas contextualizadas. Cuando el usuario realiza una pregunta, el sistema ejecuta una búsqueda semántica filtrando por los documentos seleccionados específicamente, recupera los </a:t>
            </a:r>
            <a:r>
              <a:rPr lang="es-ES" dirty="0" err="1"/>
              <a:t>chunks</a:t>
            </a:r>
            <a:r>
              <a:rPr lang="es-ES" dirty="0"/>
              <a:t> más relevantes basándose en similitud coseno, construye un contexto agregado y lo envía a Gemini API KEY junto con un </a:t>
            </a:r>
            <a:r>
              <a:rPr lang="es-ES" dirty="0" err="1"/>
              <a:t>prompt</a:t>
            </a:r>
            <a:r>
              <a:rPr lang="es-ES" dirty="0"/>
              <a:t> estructurado para generar respuestas precisas basadas exclusivamente en la información de los documentos disponibles.</a:t>
            </a:r>
          </a:p>
        </p:txBody>
      </p:sp>
    </p:spTree>
    <p:extLst>
      <p:ext uri="{BB962C8B-B14F-4D97-AF65-F5344CB8AC3E}">
        <p14:creationId xmlns:p14="http://schemas.microsoft.com/office/powerpoint/2010/main" val="3408220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1E0DCF-7FD2-412D-9193-85B3CDC7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s-ES" altLang="es-ES" sz="40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3.5 Autenticación y Seguridad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193556-486C-4A59-82D8-CC33C68E4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El sistema de autenticación implementa una arquitectura robusta basada en JWT (JSON Web Tokens) con algoritmo configurable y tiempo de expiración personalizable para las sesiones. Las contraseñas se protegen mediante </a:t>
            </a:r>
            <a:r>
              <a:rPr lang="es-ES" dirty="0" err="1"/>
              <a:t>hashing</a:t>
            </a:r>
            <a:r>
              <a:rPr lang="es-ES" dirty="0"/>
              <a:t> </a:t>
            </a:r>
            <a:r>
              <a:rPr lang="es-ES" dirty="0" err="1"/>
              <a:t>bcrypt</a:t>
            </a:r>
            <a:r>
              <a:rPr lang="es-ES" dirty="0"/>
              <a:t> antes de almacenarse, y el sistema incluye protección contra timing </a:t>
            </a:r>
            <a:r>
              <a:rPr lang="es-ES" dirty="0" err="1"/>
              <a:t>attacks</a:t>
            </a:r>
            <a:r>
              <a:rPr lang="es-ES" dirty="0"/>
              <a:t> mediante verificación de tiempo constante. La autenticación genera tokens que contienen el </a:t>
            </a:r>
            <a:r>
              <a:rPr lang="es-ES" dirty="0" err="1"/>
              <a:t>auth_id</a:t>
            </a:r>
            <a:r>
              <a:rPr lang="es-ES" dirty="0"/>
              <a:t> único del usuario y su </a:t>
            </a:r>
            <a:r>
              <a:rPr lang="es-ES" dirty="0" err="1"/>
              <a:t>user_id</a:t>
            </a:r>
            <a:r>
              <a:rPr lang="es-ES" dirty="0"/>
              <a:t>, permitiendo la identificación segura en cada petición. El sistema implementa un modelo de permisos granular con roles de usuario estándar y administrador, donde cada documento tiene control de acceso basado en el propietario (</a:t>
            </a:r>
            <a:r>
              <a:rPr lang="es-ES" dirty="0" err="1"/>
              <a:t>uploaded_by</a:t>
            </a:r>
            <a:r>
              <a:rPr lang="es-ES" dirty="0"/>
              <a:t>) y usuarios autorizados mediante una tabla de relaciones. Las operaciones críticas como compartir, actualizar o eliminar documentos validan tanto la autenticidad del token como los permisos específicos del usuario sobre el recurso, garantizando que solo usuarios autorizados puedan acceder o modificar información sensible.</a:t>
            </a:r>
          </a:p>
        </p:txBody>
      </p:sp>
    </p:spTree>
    <p:extLst>
      <p:ext uri="{BB962C8B-B14F-4D97-AF65-F5344CB8AC3E}">
        <p14:creationId xmlns:p14="http://schemas.microsoft.com/office/powerpoint/2010/main" val="229175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34A42-99E9-47E0-BEE2-CA2A09F1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191" y="640080"/>
            <a:ext cx="9784080" cy="1508760"/>
          </a:xfrm>
        </p:spPr>
        <p:txBody>
          <a:bodyPr>
            <a:normAutofit/>
          </a:bodyPr>
          <a:lstStyle/>
          <a:p>
            <a:pPr algn="ctr"/>
            <a:r>
              <a:rPr kumimoji="0" lang="es-ES" altLang="es-ES" sz="54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4.1 Comunicación API REST </a:t>
            </a:r>
            <a:br>
              <a:rPr kumimoji="0" lang="es-ES" altLang="es-ES" sz="54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5400" b="1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7F9BD1-97F5-40D5-9D72-E6C7370B485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240145" y="1994952"/>
            <a:ext cx="504305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backend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expone una API REST completa mediante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FastAPI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en el puerto 2690, organizada en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endpoints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modulares bajo el prefijo /api con recursos principales por ejemplo: /chats (creación de conversaciones, envío de mensajes con soporte RAG, historial).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 autenticación se maneja mediante tokens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Bearer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JWT con duración de 40 días, soportando tanto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headers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Authorization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Bearer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&lt;token&gt; como parámetro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query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?token=&lt;token&gt;.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4D6FE4-3F0B-491E-A465-666505365FEA}"/>
              </a:ext>
            </a:extLst>
          </p:cNvPr>
          <p:cNvCxnSpPr/>
          <p:nvPr/>
        </p:nvCxnSpPr>
        <p:spPr>
          <a:xfrm>
            <a:off x="5384800" y="1971040"/>
            <a:ext cx="0" cy="42875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id="{51A7EF5B-B29D-4286-B0F9-21385287498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608638" y="2375867"/>
            <a:ext cx="642080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Todas las respuestas siguen esquemas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Pydantic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validados,devolviendo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JSON estructurado con códigos HTTP estándar.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 middleware CORS está configurado para permitir todas las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origenes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allow_origins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=["*"]) facilitando la integración con el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frontend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mientras que las operaciones asíncronas permiten manejar hasta 1000 conexiones concurrentes con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timeout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keep-alive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120 segundos, optimizado para procesamiento de documentos grandes y consultas RAG que pueden requerir varios segundos de procesamiento. </a:t>
            </a:r>
          </a:p>
        </p:txBody>
      </p:sp>
    </p:spTree>
    <p:extLst>
      <p:ext uri="{BB962C8B-B14F-4D97-AF65-F5344CB8AC3E}">
        <p14:creationId xmlns:p14="http://schemas.microsoft.com/office/powerpoint/2010/main" val="55582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E9A8C-A3C9-4AD4-9AAB-424101DC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342900"/>
            <a:ext cx="9784080" cy="1508760"/>
          </a:xfrm>
        </p:spPr>
        <p:txBody>
          <a:bodyPr>
            <a:normAutofit fontScale="90000"/>
          </a:bodyPr>
          <a:lstStyle/>
          <a:p>
            <a:pPr algn="ctr"/>
            <a:r>
              <a:rPr kumimoji="0" lang="es-ES" altLang="es-ES" sz="6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Introducción del Problema</a:t>
            </a:r>
            <a:r>
              <a:rPr kumimoji="0" lang="es-ES" altLang="es-ES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s-ES" altLang="es-E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s-ES" sz="4400" dirty="0">
              <a:solidFill>
                <a:schemeClr val="bg1"/>
              </a:solidFill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7FA77AB-496C-47C3-880B-23AD33FD1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73" y="3474462"/>
            <a:ext cx="1307348" cy="1307348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5DF1446-B189-4A8E-AC25-A0032EAF03BC}"/>
              </a:ext>
            </a:extLst>
          </p:cNvPr>
          <p:cNvSpPr txBox="1"/>
          <p:nvPr/>
        </p:nvSpPr>
        <p:spPr>
          <a:xfrm>
            <a:off x="1865376" y="1297215"/>
            <a:ext cx="7571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/>
              <a:t>¿</a:t>
            </a:r>
            <a:r>
              <a:rPr lang="es-ES" sz="2000" i="1" dirty="0">
                <a:solidFill>
                  <a:schemeClr val="bg1"/>
                </a:solidFill>
              </a:rPr>
              <a:t>¿Por qué DocuMente?</a:t>
            </a:r>
            <a:endParaRPr lang="es-ES" sz="2000" i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009C11-D76B-40EB-926E-C4BE99DAFE89}"/>
              </a:ext>
            </a:extLst>
          </p:cNvPr>
          <p:cNvSpPr txBox="1"/>
          <p:nvPr/>
        </p:nvSpPr>
        <p:spPr>
          <a:xfrm>
            <a:off x="-165424" y="2230089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FAFAB78D-177E-48F4-816B-0EBC99F6A8C9}"/>
              </a:ext>
            </a:extLst>
          </p:cNvPr>
          <p:cNvSpPr/>
          <p:nvPr/>
        </p:nvSpPr>
        <p:spPr>
          <a:xfrm>
            <a:off x="10560842" y="2608730"/>
            <a:ext cx="154067" cy="324472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83C6D-C06C-4570-BC64-EE672E1FA7CE}"/>
              </a:ext>
            </a:extLst>
          </p:cNvPr>
          <p:cNvSpPr txBox="1"/>
          <p:nvPr/>
        </p:nvSpPr>
        <p:spPr>
          <a:xfrm>
            <a:off x="8755226" y="2352286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Métodos tradicionales</a:t>
            </a: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367053BB-71F2-4F52-8BB0-E004261A26F4}"/>
              </a:ext>
            </a:extLst>
          </p:cNvPr>
          <p:cNvSpPr/>
          <p:nvPr/>
        </p:nvSpPr>
        <p:spPr>
          <a:xfrm>
            <a:off x="8642676" y="2196475"/>
            <a:ext cx="206050" cy="13194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3BDC97-11A8-4B04-ADF9-21F1B1E5FDE7}"/>
              </a:ext>
            </a:extLst>
          </p:cNvPr>
          <p:cNvSpPr txBox="1"/>
          <p:nvPr/>
        </p:nvSpPr>
        <p:spPr>
          <a:xfrm>
            <a:off x="5428929" y="1913671"/>
            <a:ext cx="3234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Estructura de carpetas jerárquicas y sistemas de nomenclatura rígidos que requieren intervención humana para su mantenimiento.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3F0C8491-A153-480E-9916-7D49F9EC07C0}"/>
              </a:ext>
            </a:extLst>
          </p:cNvPr>
          <p:cNvSpPr/>
          <p:nvPr/>
        </p:nvSpPr>
        <p:spPr>
          <a:xfrm>
            <a:off x="5348426" y="1851660"/>
            <a:ext cx="206050" cy="19863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52BBF2-220D-47C2-A2D4-03D0C56E425C}"/>
              </a:ext>
            </a:extLst>
          </p:cNvPr>
          <p:cNvSpPr txBox="1"/>
          <p:nvPr/>
        </p:nvSpPr>
        <p:spPr>
          <a:xfrm>
            <a:off x="150125" y="1851660"/>
            <a:ext cx="50077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000" dirty="0"/>
              <a:t>Búsqueda manual ineficiente de tantos archivos lo que incrementa significativamente el tiempo necesario para encontrar información.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000" dirty="0"/>
              <a:t>No permite establecer relaciones semánticas entre documentos ni identificar rápidamente detalles clave.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ECEEC7-1665-4AD5-82B5-6733E7330B81}"/>
              </a:ext>
            </a:extLst>
          </p:cNvPr>
          <p:cNvSpPr txBox="1"/>
          <p:nvPr/>
        </p:nvSpPr>
        <p:spPr>
          <a:xfrm>
            <a:off x="8897219" y="5323654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Métodos optimizados</a:t>
            </a:r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D07803CA-1432-4B4A-B996-7E230FA4E8D1}"/>
              </a:ext>
            </a:extLst>
          </p:cNvPr>
          <p:cNvSpPr/>
          <p:nvPr/>
        </p:nvSpPr>
        <p:spPr>
          <a:xfrm>
            <a:off x="9022630" y="4306335"/>
            <a:ext cx="154066" cy="243474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DE2763BE-4201-4FD6-8AEE-50208579424B}"/>
              </a:ext>
            </a:extLst>
          </p:cNvPr>
          <p:cNvSpPr/>
          <p:nvPr/>
        </p:nvSpPr>
        <p:spPr>
          <a:xfrm>
            <a:off x="7225976" y="4652427"/>
            <a:ext cx="138824" cy="208865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5C74E72-00D7-423C-AF80-E170BCDAFF3C}"/>
              </a:ext>
            </a:extLst>
          </p:cNvPr>
          <p:cNvSpPr txBox="1"/>
          <p:nvPr/>
        </p:nvSpPr>
        <p:spPr>
          <a:xfrm>
            <a:off x="6576858" y="5323654"/>
            <a:ext cx="3234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DocuMente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C8512E1-3809-4886-A9B1-D5326A1D5548}"/>
              </a:ext>
            </a:extLst>
          </p:cNvPr>
          <p:cNvSpPr txBox="1"/>
          <p:nvPr/>
        </p:nvSpPr>
        <p:spPr>
          <a:xfrm>
            <a:off x="188062" y="4969450"/>
            <a:ext cx="68954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000" dirty="0"/>
              <a:t>Búsqueda inteligente para dar respuestas precisas utilizando el sistema RAG haciendo una fragmentación inteligente para una indexación automática en este caso formato  TXT y PDF con una interfaz conversacional protegida con protocolos JWT</a:t>
            </a:r>
          </a:p>
        </p:txBody>
      </p:sp>
    </p:spTree>
    <p:extLst>
      <p:ext uri="{BB962C8B-B14F-4D97-AF65-F5344CB8AC3E}">
        <p14:creationId xmlns:p14="http://schemas.microsoft.com/office/powerpoint/2010/main" val="2160211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7774A-3F0D-4BDC-8D21-D2CC29A3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altLang="es-ES" sz="4400" b="1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4</a:t>
            </a:r>
            <a:r>
              <a:rPr kumimoji="0" lang="es-ES" altLang="es-ES" sz="44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.2 Containerización de ChromaDB</a:t>
            </a:r>
            <a:endParaRPr lang="es-ES" sz="4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D8DD5D-EC17-4990-B883-201663BBE3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7562" y="2049509"/>
            <a:ext cx="472325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s-ES" altLang="es-ES" sz="1800" dirty="0"/>
              <a:t>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 ejecuta en un contenedor Docker usando la imagen oficial ghcr.io/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chroma-core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chroma:latest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 nombre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chromadb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 servicio está configurado con mapeo de puertos 8050:8000 permitiendo el acceso        desde el back.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 persistencia de datos se garantiza mediante un volumen Docker que mapea ./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chroma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-data local hacia /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chroma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chroma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en el contenedor, asegurando que los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embeddings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metadatos sobrevivan a reinicios.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 contenedor tiene política de reinicio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unless-stopped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alta disponibilidad y utiliza la red bridge personalizada app-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network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comunicación aislada con otros servicios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s-ES" altLang="es-E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7BEFB24-1E44-4CE0-BED7-9F5FFD497D91}"/>
              </a:ext>
            </a:extLst>
          </p:cNvPr>
          <p:cNvCxnSpPr/>
          <p:nvPr/>
        </p:nvCxnSpPr>
        <p:spPr>
          <a:xfrm>
            <a:off x="5415280" y="2049509"/>
            <a:ext cx="0" cy="45243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B492621-BE8D-44EE-A5F3-60F60D674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573" y="1819277"/>
            <a:ext cx="648786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 contenedor está optimizado para cargas de trabajo intensivas con límites de recursos específicos: 6GB de memoria máxima y 3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CPUs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con reserva mínima de 2GB RAM para garantizar rendimiento. La configuración incluye 6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workers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gRPC</a:t>
            </a:r>
            <a:r>
              <a:rPr lang="es-ES" altLang="es-ES" sz="2000" dirty="0"/>
              <a:t> 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(CHROMA_SERVER_GRPC_WORKERS=6) y 3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workers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HTTP (CHROMA_SERVER_WORKERS=3) para manejar múltiples conexiones concurrentes. Las variables de entorno desactivan la telemetría (CHROMA_TELEMETRY_ENABLED=false) para privacidad, permiten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reset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colecciones (ALLOW_RESET=true) para configurar el directorio de persistencia.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El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health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check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mediante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curl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/api/v2/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heartbeat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cada 30 segundos con 3 reintentos asegura que el servicio esté operativo antes de aceptar conexiones del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backend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2523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781C7-16B5-4B28-A559-81DC7EA74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altLang="es-ES" sz="4800" b="1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ES" altLang="es-ES" sz="4800" b="1" i="1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.3 Variables de entorno y configuraciones</a:t>
            </a:r>
            <a:endParaRPr lang="es-ES" sz="4800" b="1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4A0858-A888-4CFF-A4F7-9F9275EBB9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1925" y="1911661"/>
            <a:ext cx="1191047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Configuración Principal del Sistema: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Servidor </a:t>
            </a:r>
            <a:r>
              <a:rPr kumimoji="0" lang="es-ES" altLang="es-ES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FastAPI</a:t>
            </a:r>
            <a:r>
              <a:rPr kumimoji="0" lang="es-ES" altLang="es-E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en HOST=127.0.0.1:2690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Integración con </a:t>
            </a:r>
            <a:r>
              <a:rPr kumimoji="0" lang="es-ES" altLang="es-ES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Supabase</a:t>
            </a:r>
            <a:r>
              <a:rPr kumimoji="0" lang="es-ES" altLang="es-E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mediante SUPABASE_URL, SUPABASE_KEY (operaciones normales) y SUPABASE_SERVICE_KEY (bypass RLS para </a:t>
            </a:r>
            <a:r>
              <a:rPr kumimoji="0" lang="es-ES" altLang="es-ES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admin</a:t>
            </a:r>
            <a:r>
              <a:rPr kumimoji="0" lang="es-ES" altLang="es-E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ChromaDB en puerto 8050 con </a:t>
            </a:r>
            <a:r>
              <a:rPr kumimoji="0" lang="es-ES" altLang="es-ES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timeout</a:t>
            </a:r>
            <a:r>
              <a:rPr kumimoji="0" lang="es-ES" altLang="es-E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300 segundos para documentos grandes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Google Gemini con GEMINI_API_KEY usando modelos gemini-2.0-flash para chat y text-embedding-004 para vectorización.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 seguridad se maneja con JWT usando SECRET_KEY generada con 32 bytes hexadecimales, algoritmo HS256 y tokens con duración de 40 días (ACCESS_TOKEN_EXPIRE_MINUTES=57600).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Configuraciones Operativas y RAG: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RAG_CHUNK_SIZE=1500 caracteres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RAG_CHUNK_OVERLAP=150 para mantener contexto entre fragmentos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RAG_MAX_TOKENS=2000 para respuestas completas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RAG_NUM_RESULTS=5 para búsquedas semánticas.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Los documentos soportan hasta 30MB (MAX_DOCUMENT_SIZE) con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timeout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procesamiento de 3 minutos. El email SMTP está configurado con Gmail (smtp.gmail.com:587) usando app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password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notificaciones. </a:t>
            </a:r>
          </a:p>
        </p:txBody>
      </p:sp>
    </p:spTree>
    <p:extLst>
      <p:ext uri="{BB962C8B-B14F-4D97-AF65-F5344CB8AC3E}">
        <p14:creationId xmlns:p14="http://schemas.microsoft.com/office/powerpoint/2010/main" val="5784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9C54D-7317-4747-A870-F4751C08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191" y="640080"/>
            <a:ext cx="9784080" cy="1508760"/>
          </a:xfrm>
        </p:spPr>
        <p:txBody>
          <a:bodyPr>
            <a:normAutofit/>
          </a:bodyPr>
          <a:lstStyle/>
          <a:p>
            <a:pPr algn="ctr"/>
            <a:r>
              <a:rPr kumimoji="0" lang="es-ES" altLang="es-E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Consideraciones Futuras</a:t>
            </a:r>
            <a:br>
              <a:rPr kumimoji="0" lang="es-ES" altLang="es-ES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C2334E-88E2-4776-854E-96DFC25EA4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Que los usuarios puedan subir su propio avatar.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Que el usuario pueda exportar el chat en un documento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Que el usuario se pueda descargar el </a:t>
            </a:r>
            <a:r>
              <a:rPr lang="es-ES" dirty="0" err="1"/>
              <a:t>pdf</a:t>
            </a: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Separar los usuarios por departamentos para que cuando crezca la aplicación puedas gestionar las estadísticas de varios departamentos al mismo </a:t>
            </a:r>
            <a:r>
              <a:rPr lang="es-ES" dirty="0" err="1"/>
              <a:t>tiempo.Creando</a:t>
            </a:r>
            <a:r>
              <a:rPr lang="es-ES" dirty="0"/>
              <a:t> así para el </a:t>
            </a:r>
            <a:r>
              <a:rPr lang="es-ES" dirty="0" err="1"/>
              <a:t>admin</a:t>
            </a:r>
            <a:r>
              <a:rPr lang="es-ES" dirty="0"/>
              <a:t> espacios de trabajo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789625-A23A-4D10-871C-FE38EDF1F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390" y="2011680"/>
            <a:ext cx="5321525" cy="4470400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Poder clicar en el </a:t>
            </a:r>
            <a:r>
              <a:rPr lang="es-ES" dirty="0" err="1"/>
              <a:t>pdf</a:t>
            </a:r>
            <a:r>
              <a:rPr lang="es-ES" dirty="0"/>
              <a:t> , y ver la información del </a:t>
            </a:r>
            <a:r>
              <a:rPr lang="es-ES" dirty="0" err="1"/>
              <a:t>pdf</a:t>
            </a:r>
            <a:r>
              <a:rPr lang="es-ES" dirty="0"/>
              <a:t> en un cuadro emergente.</a:t>
            </a:r>
          </a:p>
          <a:p>
            <a:r>
              <a:rPr lang="es-ES" dirty="0"/>
              <a:t>Que en la aplicación puedas guardar “tus apuntes” sobre el documento.</a:t>
            </a:r>
          </a:p>
          <a:p>
            <a:r>
              <a:rPr lang="es-ES" dirty="0"/>
              <a:t>Notificaciones en el navegador para el usuario cuando el </a:t>
            </a:r>
            <a:r>
              <a:rPr lang="es-ES" dirty="0" err="1"/>
              <a:t>admin</a:t>
            </a:r>
            <a:r>
              <a:rPr lang="es-ES" dirty="0"/>
              <a:t> le haya dado un acceso al </a:t>
            </a:r>
            <a:r>
              <a:rPr lang="es-ES" dirty="0" err="1"/>
              <a:t>usario</a:t>
            </a:r>
            <a:r>
              <a:rPr lang="es-ES" dirty="0"/>
              <a:t> </a:t>
            </a:r>
          </a:p>
          <a:p>
            <a:r>
              <a:rPr lang="es-ES" dirty="0"/>
              <a:t>Hacer búsquedas de documentos mas filtradas por categoría de contenido por ejemplo</a:t>
            </a:r>
          </a:p>
          <a:p>
            <a:r>
              <a:rPr lang="es-ES" dirty="0"/>
              <a:t>Añadir un grafico de cuanto usa cada usuario la aplicación para controlar el flujo de trabajo</a:t>
            </a:r>
          </a:p>
          <a:p>
            <a:r>
              <a:rPr lang="es-ES" dirty="0"/>
              <a:t>Optimizar mas el tiempo de mensaje de respuesta y la carga de estadísticas</a:t>
            </a:r>
          </a:p>
          <a:p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E4ACCFC-2D2C-417F-9ED7-5DC281B601C3}"/>
              </a:ext>
            </a:extLst>
          </p:cNvPr>
          <p:cNvCxnSpPr/>
          <p:nvPr/>
        </p:nvCxnSpPr>
        <p:spPr>
          <a:xfrm>
            <a:off x="5960224" y="2011680"/>
            <a:ext cx="0" cy="4150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0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D40E4-C401-4FE8-BF4D-EB46050C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s-ES" altLang="es-ES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Frontend-Tecnologías y Herramientas</a:t>
            </a:r>
            <a:endParaRPr lang="es-ES" sz="54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FD6B22-77C6-44AF-81F1-EA28E6FEF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076" y="2038459"/>
            <a:ext cx="1655180" cy="369332"/>
          </a:xfrm>
        </p:spPr>
        <p:txBody>
          <a:bodyPr>
            <a:normAutofit fontScale="25000" lnSpcReduction="20000"/>
          </a:bodyPr>
          <a:lstStyle/>
          <a:p>
            <a:endParaRPr lang="es-ES" dirty="0"/>
          </a:p>
          <a:p>
            <a:pPr marL="0" indent="0">
              <a:buNone/>
            </a:pPr>
            <a:r>
              <a:rPr lang="es-ES" sz="6400" b="1" dirty="0" err="1"/>
              <a:t>Flutter</a:t>
            </a:r>
            <a:r>
              <a:rPr lang="es-ES" sz="6400" b="1" dirty="0"/>
              <a:t> y Dart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0E1A8E-5496-498E-A9CE-B27DC4577205}"/>
              </a:ext>
            </a:extLst>
          </p:cNvPr>
          <p:cNvSpPr txBox="1"/>
          <p:nvPr/>
        </p:nvSpPr>
        <p:spPr>
          <a:xfrm>
            <a:off x="-58722" y="4114800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¿Por qué?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8A96E9CA-0645-4A65-AE91-39115F3175BF}"/>
              </a:ext>
            </a:extLst>
          </p:cNvPr>
          <p:cNvSpPr/>
          <p:nvPr/>
        </p:nvSpPr>
        <p:spPr>
          <a:xfrm>
            <a:off x="972273" y="1909823"/>
            <a:ext cx="353607" cy="483821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53862F4F-54C7-443E-B658-03AD6F722326}"/>
              </a:ext>
            </a:extLst>
          </p:cNvPr>
          <p:cNvSpPr/>
          <p:nvPr/>
        </p:nvSpPr>
        <p:spPr>
          <a:xfrm>
            <a:off x="2468880" y="1909823"/>
            <a:ext cx="335376" cy="159012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62AFF8D-ED63-4DCD-8106-80B31970FC49}"/>
              </a:ext>
            </a:extLst>
          </p:cNvPr>
          <p:cNvSpPr txBox="1"/>
          <p:nvPr/>
        </p:nvSpPr>
        <p:spPr>
          <a:xfrm>
            <a:off x="2705100" y="2104719"/>
            <a:ext cx="3970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💰Económico: Un código, 4 plataformas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🚀Rendimiento: 60-120 FPS nativo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🛠️Técnicas: Hot </a:t>
            </a:r>
            <a:r>
              <a:rPr lang="es-ES" dirty="0" err="1"/>
              <a:t>Reload</a:t>
            </a:r>
            <a:r>
              <a:rPr lang="es-ES" dirty="0"/>
              <a:t>, </a:t>
            </a:r>
            <a:r>
              <a:rPr lang="es-ES" dirty="0" err="1"/>
              <a:t>Null</a:t>
            </a:r>
            <a:r>
              <a:rPr lang="es-ES" dirty="0"/>
              <a:t>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💻Desarrollo: 3x más productivo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295437C-4ACA-472A-B64D-71785A96514D}"/>
              </a:ext>
            </a:extLst>
          </p:cNvPr>
          <p:cNvSpPr txBox="1"/>
          <p:nvPr/>
        </p:nvSpPr>
        <p:spPr>
          <a:xfrm>
            <a:off x="1202919" y="4114800"/>
            <a:ext cx="1502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Herramientas de Desarrollo</a:t>
            </a: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F42C9065-9239-4D19-89A3-70EA0889EF1E}"/>
              </a:ext>
            </a:extLst>
          </p:cNvPr>
          <p:cNvSpPr/>
          <p:nvPr/>
        </p:nvSpPr>
        <p:spPr>
          <a:xfrm>
            <a:off x="2529792" y="3811728"/>
            <a:ext cx="274464" cy="13559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409C88-749D-40DD-AD12-85792DC5F0BB}"/>
              </a:ext>
            </a:extLst>
          </p:cNvPr>
          <p:cNvSpPr txBox="1"/>
          <p:nvPr/>
        </p:nvSpPr>
        <p:spPr>
          <a:xfrm>
            <a:off x="1325880" y="5714642"/>
            <a:ext cx="1614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Gestión de Estado</a:t>
            </a:r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31F8DF75-E0AC-4A47-A811-B757F43D0C88}"/>
              </a:ext>
            </a:extLst>
          </p:cNvPr>
          <p:cNvSpPr/>
          <p:nvPr/>
        </p:nvSpPr>
        <p:spPr>
          <a:xfrm>
            <a:off x="2420668" y="5392072"/>
            <a:ext cx="335376" cy="135596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64C0EBB-ABBB-4ED4-9065-AC63625075CE}"/>
              </a:ext>
            </a:extLst>
          </p:cNvPr>
          <p:cNvSpPr txBox="1"/>
          <p:nvPr/>
        </p:nvSpPr>
        <p:spPr>
          <a:xfrm>
            <a:off x="2705100" y="3771181"/>
            <a:ext cx="3970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VS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Code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+ extensiones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Flutter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Flutter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Inspector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DevTools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performance </a:t>
            </a:r>
          </a:p>
          <a:p>
            <a:endParaRPr lang="es-ES" dirty="0"/>
          </a:p>
        </p:txBody>
      </p:sp>
      <p:sp>
        <p:nvSpPr>
          <p:cNvPr id="30" name="AutoShape 9" descr="Resultado de imagen de android studio icono">
            <a:extLst>
              <a:ext uri="{FF2B5EF4-FFF2-40B4-BE49-F238E27FC236}">
                <a16:creationId xmlns:a16="http://schemas.microsoft.com/office/drawing/2014/main" id="{138DD76D-22C7-4427-BBD6-6028495BD3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3BC190B-3368-4B32-8765-A81E34A6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163" y="2223125"/>
            <a:ext cx="581025" cy="58102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AD26D1C-AFE4-49DB-9255-CE74884FA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980" y="2223125"/>
            <a:ext cx="571094" cy="58102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ED2B7219-1CAB-4085-9916-07B254A15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962" y="3130792"/>
            <a:ext cx="1049426" cy="88749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7C811C2-C60D-45C4-B48F-78A5C3897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521" y="3126478"/>
            <a:ext cx="833120" cy="887499"/>
          </a:xfrm>
          <a:prstGeom prst="rect">
            <a:avLst/>
          </a:prstGeom>
        </p:spPr>
      </p:pic>
      <p:sp>
        <p:nvSpPr>
          <p:cNvPr id="39" name="Rectangle 12">
            <a:extLst>
              <a:ext uri="{FF2B5EF4-FFF2-40B4-BE49-F238E27FC236}">
                <a16:creationId xmlns:a16="http://schemas.microsoft.com/office/drawing/2014/main" id="{7DD9D0D8-B0A3-4DF5-8A85-D73FB7743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5298666"/>
            <a:ext cx="311495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</a:rPr>
              <a:t>Provider (oficial Google)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</a:rPr>
              <a:t>Notificaciones automáticas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</a:rPr>
              <a:t>80% menos código </a:t>
            </a:r>
          </a:p>
        </p:txBody>
      </p:sp>
    </p:spTree>
    <p:extLst>
      <p:ext uri="{BB962C8B-B14F-4D97-AF65-F5344CB8AC3E}">
        <p14:creationId xmlns:p14="http://schemas.microsoft.com/office/powerpoint/2010/main" val="106480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1CBA7-6C61-425A-9204-C7E254A6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300" b="1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de ARQUITECTURA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840876F-D556-497A-AAC7-3EEC7C08D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17" y="1908833"/>
            <a:ext cx="1873804" cy="4206875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EAA3AD2-9786-4299-AA6A-2B84C7FEF733}"/>
              </a:ext>
            </a:extLst>
          </p:cNvPr>
          <p:cNvPicPr/>
          <p:nvPr/>
        </p:nvPicPr>
        <p:blipFill rotWithShape="1">
          <a:blip r:embed="rId3"/>
          <a:srcRect l="8027" t="5729" r="11162" b="6850"/>
          <a:stretch/>
        </p:blipFill>
        <p:spPr>
          <a:xfrm>
            <a:off x="8349615" y="2056984"/>
            <a:ext cx="3677920" cy="36777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056AF2E-84A0-4B12-801D-48EB8999C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518" y="2125964"/>
            <a:ext cx="5545725" cy="31397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7BD643-5DF6-4336-BE8E-5B1ADFEEB2DD}"/>
              </a:ext>
            </a:extLst>
          </p:cNvPr>
          <p:cNvSpPr txBox="1"/>
          <p:nvPr/>
        </p:nvSpPr>
        <p:spPr>
          <a:xfrm>
            <a:off x="266017" y="626407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Estructura de carpeta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B8DC23-A914-4A63-B36A-0FDFA50D1A1A}"/>
              </a:ext>
            </a:extLst>
          </p:cNvPr>
          <p:cNvSpPr txBox="1"/>
          <p:nvPr/>
        </p:nvSpPr>
        <p:spPr>
          <a:xfrm>
            <a:off x="3075892" y="5414038"/>
            <a:ext cx="378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Estructura de por ejemplo el chat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94DFE9-CF4E-4C78-8637-9ABC6455324A}"/>
              </a:ext>
            </a:extLst>
          </p:cNvPr>
          <p:cNvSpPr txBox="1"/>
          <p:nvPr/>
        </p:nvSpPr>
        <p:spPr>
          <a:xfrm>
            <a:off x="8524875" y="5934075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- Capas internas de </a:t>
            </a:r>
            <a:r>
              <a:rPr lang="es-ES" i="1" dirty="0" err="1"/>
              <a:t>flutter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57324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50D32-DF62-4134-82D2-3A160411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300" b="1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5 CAPAS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1BFCA9-FA8F-49D1-8476-0FF9CD50C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6" y="1902928"/>
            <a:ext cx="11641696" cy="4774097"/>
          </a:xfrm>
        </p:spPr>
        <p:txBody>
          <a:bodyPr>
            <a:normAutofit lnSpcReduction="10000"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Capa de Modelos (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models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/)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Entidades puras de dominio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Implementación de serialización/deserialización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Modelos inmutables con constructores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const</a:t>
            </a:r>
            <a:endParaRPr lang="es-ES" altLang="es-ES" sz="20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Capa de Servicios (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services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/)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Lógica de negocio centralizada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Gestión del estado de la aplicación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Implementación de patrón Singleton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Capa de Presentación (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screens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 y widgets/)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UI completamente desacoplada de la lógica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Widgets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stateless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stateful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según necesidad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Componentes reutilizables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Independencia del 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framework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UI: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Los modelos no dependen de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Flutter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 lógica de negocio está separada de la UI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Fácil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testabilidad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cada capa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s-ES" altLang="es-ES" sz="20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9E7B7BA-E6CE-4A94-A26C-1E5F98B9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645" y="1902928"/>
            <a:ext cx="1257409" cy="1120237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9D25354-0F9B-4B1D-A2CE-F60E5248571B}"/>
              </a:ext>
            </a:extLst>
          </p:cNvPr>
          <p:cNvCxnSpPr/>
          <p:nvPr/>
        </p:nvCxnSpPr>
        <p:spPr>
          <a:xfrm>
            <a:off x="5554921" y="2463046"/>
            <a:ext cx="29337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A1B81CD-00E8-4910-95BE-EF1C41203424}"/>
              </a:ext>
            </a:extLst>
          </p:cNvPr>
          <p:cNvCxnSpPr/>
          <p:nvPr/>
        </p:nvCxnSpPr>
        <p:spPr>
          <a:xfrm>
            <a:off x="3944424" y="3533547"/>
            <a:ext cx="29337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8603D2AA-7221-41AB-8921-CA94D4F5A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771" y="3049870"/>
            <a:ext cx="1348857" cy="693480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9DF5EDE-31D0-45FA-8688-AC664A6AE33E}"/>
              </a:ext>
            </a:extLst>
          </p:cNvPr>
          <p:cNvCxnSpPr>
            <a:cxnSpLocks/>
          </p:cNvCxnSpPr>
          <p:nvPr/>
        </p:nvCxnSpPr>
        <p:spPr>
          <a:xfrm>
            <a:off x="5268399" y="4809897"/>
            <a:ext cx="46376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880B1555-BC68-414F-B6EB-10FE72E85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747" y="3023165"/>
            <a:ext cx="1855529" cy="28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9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3A5B0-5DAD-4BBD-8A75-F237FC2C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051" y="65076"/>
            <a:ext cx="9174252" cy="1117600"/>
          </a:xfrm>
        </p:spPr>
        <p:txBody>
          <a:bodyPr>
            <a:normAutofit/>
          </a:bodyPr>
          <a:lstStyle/>
          <a:p>
            <a:pPr algn="ctr"/>
            <a:r>
              <a:rPr lang="es-ES" sz="3200" b="1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PATRONES-¿Qué ES Y COMO INFLUYEN?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6C8CB42-7D5C-43B4-BA79-0A2BBE1188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0115749"/>
              </p:ext>
            </p:extLst>
          </p:nvPr>
        </p:nvGraphicFramePr>
        <p:xfrm>
          <a:off x="253047" y="1096429"/>
          <a:ext cx="11543665" cy="569649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97395">
                  <a:extLst>
                    <a:ext uri="{9D8B030D-6E8A-4147-A177-3AD203B41FA5}">
                      <a16:colId xmlns:a16="http://schemas.microsoft.com/office/drawing/2014/main" val="4172350878"/>
                    </a:ext>
                  </a:extLst>
                </a:gridCol>
                <a:gridCol w="2782090">
                  <a:extLst>
                    <a:ext uri="{9D8B030D-6E8A-4147-A177-3AD203B41FA5}">
                      <a16:colId xmlns:a16="http://schemas.microsoft.com/office/drawing/2014/main" val="1572654166"/>
                    </a:ext>
                  </a:extLst>
                </a:gridCol>
                <a:gridCol w="2782090">
                  <a:extLst>
                    <a:ext uri="{9D8B030D-6E8A-4147-A177-3AD203B41FA5}">
                      <a16:colId xmlns:a16="http://schemas.microsoft.com/office/drawing/2014/main" val="1584510611"/>
                    </a:ext>
                  </a:extLst>
                </a:gridCol>
                <a:gridCol w="2782090">
                  <a:extLst>
                    <a:ext uri="{9D8B030D-6E8A-4147-A177-3AD203B41FA5}">
                      <a16:colId xmlns:a16="http://schemas.microsoft.com/office/drawing/2014/main" val="1934969399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📊 Provider Pattern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🔐Singleton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       🏭 </a:t>
                      </a:r>
                      <a:r>
                        <a:rPr lang="es-ES" dirty="0"/>
                        <a:t>Factory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🏗️Builder Pattern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39693"/>
                  </a:ext>
                </a:extLst>
              </a:tr>
              <a:tr h="5330735">
                <a:tc>
                  <a:txBody>
                    <a:bodyPr/>
                    <a:lstStyle/>
                    <a:p>
                      <a:r>
                        <a:rPr lang="es-ES" dirty="0"/>
                        <a:t>Patrón de </a:t>
                      </a:r>
                      <a:r>
                        <a:rPr lang="es-ES" b="1" dirty="0"/>
                        <a:t>gestión de estado </a:t>
                      </a:r>
                      <a:r>
                        <a:rPr lang="es-ES" dirty="0"/>
                        <a:t>en </a:t>
                      </a:r>
                      <a:r>
                        <a:rPr lang="es-ES" dirty="0" err="1"/>
                        <a:t>Flutter</a:t>
                      </a:r>
                      <a:r>
                        <a:rPr lang="es-ES" dirty="0"/>
                        <a:t> basado en </a:t>
                      </a:r>
                      <a:r>
                        <a:rPr lang="es-ES" b="1" dirty="0" err="1"/>
                        <a:t>InheritedWidget</a:t>
                      </a:r>
                      <a:r>
                        <a:rPr lang="es-ES" dirty="0"/>
                        <a:t>. Actúa como un sistema de </a:t>
                      </a:r>
                      <a:r>
                        <a:rPr lang="es-ES" b="1" dirty="0"/>
                        <a:t>inyección de dependencias</a:t>
                      </a:r>
                      <a:r>
                        <a:rPr lang="es-ES" dirty="0"/>
                        <a:t> y </a:t>
                      </a:r>
                      <a:r>
                        <a:rPr lang="es-ES" b="1" dirty="0"/>
                        <a:t>notificación reactiva</a:t>
                      </a:r>
                      <a:r>
                        <a:rPr lang="es-ES" dirty="0"/>
                        <a:t>, </a:t>
                      </a:r>
                      <a:r>
                        <a:rPr lang="es-ES" b="1" dirty="0"/>
                        <a:t>permitiendo compartir datos de manera eficiente </a:t>
                      </a:r>
                      <a:r>
                        <a:rPr lang="es-ES" dirty="0"/>
                        <a:t>desde un "proveedor" ubicado en la parte superior del árbol de widgets. Este patrón </a:t>
                      </a:r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establece una comunicación bidireccional</a:t>
                      </a:r>
                      <a:r>
                        <a:rPr lang="es-ES" dirty="0"/>
                        <a:t>: los widgets pueden acceder al estado y, a su vez, el estado puede notificar a los widgets cuando hay cambios.</a:t>
                      </a:r>
                    </a:p>
                    <a:p>
                      <a:endParaRPr lang="es-ES" dirty="0"/>
                    </a:p>
                    <a:p>
                      <a:r>
                        <a:rPr lang="es-ES" dirty="0" err="1"/>
                        <a:t>Ej</a:t>
                      </a:r>
                      <a:r>
                        <a:rPr lang="es-ES" dirty="0"/>
                        <a:t>: </a:t>
                      </a:r>
                      <a:r>
                        <a:rPr lang="es-ES" dirty="0" err="1"/>
                        <a:t>AuthService</a:t>
                      </a:r>
                      <a:r>
                        <a:rPr lang="es-ES" dirty="0"/>
                        <a:t> 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Patrón </a:t>
                      </a:r>
                      <a:r>
                        <a:rPr lang="es-ES" b="1" dirty="0"/>
                        <a:t>creacional</a:t>
                      </a:r>
                      <a:r>
                        <a:rPr lang="es-ES" dirty="0"/>
                        <a:t> que garantiza que una clase tenga </a:t>
                      </a:r>
                      <a:r>
                        <a:rPr lang="es-ES" b="1" dirty="0"/>
                        <a:t>una única </a:t>
                      </a:r>
                      <a:r>
                        <a:rPr lang="es-ES" b="1" dirty="0" err="1"/>
                        <a:t>instancia.</a:t>
                      </a:r>
                      <a:r>
                        <a:rPr lang="es-ES" dirty="0" err="1"/>
                        <a:t>Utiliza</a:t>
                      </a:r>
                      <a:r>
                        <a:rPr lang="es-ES" dirty="0"/>
                        <a:t> un </a:t>
                      </a:r>
                      <a:r>
                        <a:rPr lang="es-ES" b="1" dirty="0"/>
                        <a:t>constructor privado y un método </a:t>
                      </a:r>
                      <a:r>
                        <a:rPr lang="es-ES" b="1" dirty="0" err="1"/>
                        <a:t>factory</a:t>
                      </a:r>
                      <a:r>
                        <a:rPr lang="es-ES" b="1" dirty="0"/>
                        <a:t> </a:t>
                      </a:r>
                      <a:r>
                        <a:rPr lang="es-ES" dirty="0"/>
                        <a:t>que siempre retorna </a:t>
                      </a:r>
                      <a:r>
                        <a:rPr lang="es-ES" b="1" dirty="0"/>
                        <a:t>la misma instancia almacenada estáticamente,</a:t>
                      </a:r>
                      <a:r>
                        <a:rPr lang="es-ES" dirty="0"/>
                        <a:t> proporcionando un </a:t>
                      </a:r>
                      <a:r>
                        <a:rPr lang="es-ES" b="1" dirty="0"/>
                        <a:t>punto de acceso global controlado</a:t>
                      </a:r>
                      <a:r>
                        <a:rPr lang="es-ES" dirty="0"/>
                        <a:t>. </a:t>
                      </a:r>
                      <a:r>
                        <a:rPr lang="es-ES" b="1" dirty="0"/>
                        <a:t>Previene la creación de múltiples instancias </a:t>
                      </a:r>
                      <a:r>
                        <a:rPr lang="es-ES" dirty="0"/>
                        <a:t>que podrían causar inconsistencias.</a:t>
                      </a:r>
                    </a:p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r>
                        <a:rPr lang="es-ES" dirty="0" err="1"/>
                        <a:t>Ej</a:t>
                      </a:r>
                      <a:r>
                        <a:rPr lang="es-ES" dirty="0"/>
                        <a:t>: Una sola sesión de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Patrón </a:t>
                      </a:r>
                      <a:r>
                        <a:rPr lang="es-ES" b="1" dirty="0"/>
                        <a:t>creacional</a:t>
                      </a:r>
                      <a:r>
                        <a:rPr lang="es-ES" dirty="0"/>
                        <a:t> que proporciona una </a:t>
                      </a:r>
                      <a:r>
                        <a:rPr lang="es-ES" b="1" dirty="0"/>
                        <a:t>interfaz para crear objetos sin exponer la lógica de creación</a:t>
                      </a:r>
                      <a:r>
                        <a:rPr lang="es-ES" dirty="0"/>
                        <a:t>. Utiliza </a:t>
                      </a:r>
                      <a:r>
                        <a:rPr lang="es-ES" b="1" dirty="0"/>
                        <a:t>métodos </a:t>
                      </a:r>
                      <a:r>
                        <a:rPr lang="es-ES" b="1" dirty="0" err="1"/>
                        <a:t>factory</a:t>
                      </a:r>
                      <a:r>
                        <a:rPr lang="es-ES" b="1" dirty="0"/>
                        <a:t> que encapsulan la complejidad de construir objetos desde diferentes fuentes de datos</a:t>
                      </a:r>
                      <a:r>
                        <a:rPr lang="es-ES" dirty="0"/>
                        <a:t>, permitiendo </a:t>
                      </a:r>
                      <a:r>
                        <a:rPr lang="es-ES" b="1" dirty="0"/>
                        <a:t>validación, transformación y manejo de errores</a:t>
                      </a:r>
                      <a:r>
                        <a:rPr lang="es-ES" dirty="0"/>
                        <a:t> centralizados. Este </a:t>
                      </a:r>
                      <a:r>
                        <a:rPr lang="es-ES" b="1" dirty="0"/>
                        <a:t>patrón abstrae el proceso de creación </a:t>
                      </a:r>
                      <a:r>
                        <a:rPr lang="es-ES" dirty="0"/>
                        <a:t>haciendo el código más mantenible y flexible.</a:t>
                      </a:r>
                    </a:p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r>
                        <a:rPr lang="es-ES" dirty="0" err="1"/>
                        <a:t>Ej</a:t>
                      </a:r>
                      <a:r>
                        <a:rPr lang="es-ES" dirty="0"/>
                        <a:t>: </a:t>
                      </a:r>
                      <a:r>
                        <a:rPr lang="es-ES" dirty="0" err="1"/>
                        <a:t>User.fromJson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Patrón de construcción </a:t>
                      </a:r>
                      <a:r>
                        <a:rPr lang="es-ES" dirty="0"/>
                        <a:t>que permite </a:t>
                      </a:r>
                      <a:r>
                        <a:rPr lang="es-ES" b="1" dirty="0"/>
                        <a:t>crear</a:t>
                      </a:r>
                      <a:r>
                        <a:rPr lang="es-ES" dirty="0"/>
                        <a:t> </a:t>
                      </a:r>
                      <a:r>
                        <a:rPr lang="es-ES" b="1" dirty="0"/>
                        <a:t>objetos o interfaces complejas paso a paso</a:t>
                      </a:r>
                      <a:r>
                        <a:rPr lang="es-ES" dirty="0"/>
                        <a:t>, </a:t>
                      </a:r>
                      <a:r>
                        <a:rPr lang="es-ES" b="1" dirty="0"/>
                        <a:t>adaptándose dinámicamente a diferentes condiciones. S</a:t>
                      </a:r>
                      <a:r>
                        <a:rPr lang="es-ES" dirty="0"/>
                        <a:t>e implementa con </a:t>
                      </a:r>
                      <a:r>
                        <a:rPr lang="es-ES" b="1" dirty="0"/>
                        <a:t>widgets como </a:t>
                      </a:r>
                      <a:r>
                        <a:rPr lang="es-ES" b="1" dirty="0" err="1"/>
                        <a:t>LayoutBuilder</a:t>
                      </a:r>
                      <a:r>
                        <a:rPr lang="es-ES" b="1" dirty="0"/>
                        <a:t> y métodos </a:t>
                      </a:r>
                      <a:r>
                        <a:rPr lang="es-ES" b="1" dirty="0" err="1"/>
                        <a:t>build</a:t>
                      </a:r>
                      <a:r>
                        <a:rPr lang="es-ES" b="1" dirty="0"/>
                        <a:t> personalizados que construyen UI de forma condicional y responsive</a:t>
                      </a:r>
                      <a:r>
                        <a:rPr lang="es-ES" dirty="0"/>
                        <a:t>. Este patrón separa </a:t>
                      </a:r>
                      <a:r>
                        <a:rPr lang="es-ES" b="1" dirty="0"/>
                        <a:t>la lógica de construcción del resultado final</a:t>
                      </a:r>
                      <a:r>
                        <a:rPr lang="es-ES" dirty="0"/>
                        <a:t>, permitiendo flexibilidad y reutilización.</a:t>
                      </a:r>
                    </a:p>
                    <a:p>
                      <a:r>
                        <a:rPr lang="es-ES" dirty="0" err="1"/>
                        <a:t>Ej</a:t>
                      </a:r>
                      <a:r>
                        <a:rPr lang="es-ES" dirty="0"/>
                        <a:t>: UI adaptativa móvil/</a:t>
                      </a:r>
                      <a:r>
                        <a:rPr lang="es-ES" dirty="0" err="1"/>
                        <a:t>tablet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23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37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A2946D4-1553-4189-9648-9206380F6012}"/>
              </a:ext>
            </a:extLst>
          </p:cNvPr>
          <p:cNvSpPr txBox="1"/>
          <p:nvPr/>
        </p:nvSpPr>
        <p:spPr>
          <a:xfrm>
            <a:off x="0" y="0"/>
            <a:ext cx="1122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EJEMPLOS SISTEMA DE NAVEGACIÓN ADAPTATIVA</a:t>
            </a:r>
            <a:endParaRPr lang="es-ES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4C2F74-5378-4CB4-A9D6-F28E911A7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4" y="904241"/>
            <a:ext cx="4740051" cy="58968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0CF7109-1EFA-46BB-A4BA-4169A8D5138A}"/>
              </a:ext>
            </a:extLst>
          </p:cNvPr>
          <p:cNvSpPr txBox="1"/>
          <p:nvPr/>
        </p:nvSpPr>
        <p:spPr>
          <a:xfrm>
            <a:off x="369164" y="534908"/>
            <a:ext cx="44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Sistema de </a:t>
            </a:r>
            <a:r>
              <a:rPr lang="es-ES" dirty="0" err="1"/>
              <a:t>Breakpoints</a:t>
            </a:r>
            <a:r>
              <a:rPr lang="es-ES" dirty="0"/>
              <a:t> Responsivos</a:t>
            </a:r>
          </a:p>
        </p:txBody>
      </p:sp>
      <p:sp>
        <p:nvSpPr>
          <p:cNvPr id="13" name="Abrir llave 12">
            <a:extLst>
              <a:ext uri="{FF2B5EF4-FFF2-40B4-BE49-F238E27FC236}">
                <a16:creationId xmlns:a16="http://schemas.microsoft.com/office/drawing/2014/main" id="{90239BA3-F8D7-4DE2-9C4E-D40D7ABC6D8B}"/>
              </a:ext>
            </a:extLst>
          </p:cNvPr>
          <p:cNvSpPr/>
          <p:nvPr/>
        </p:nvSpPr>
        <p:spPr>
          <a:xfrm>
            <a:off x="4958079" y="523220"/>
            <a:ext cx="151135" cy="109011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AB41F6-E75D-466B-BC17-AD9E046DDAD3}"/>
              </a:ext>
            </a:extLst>
          </p:cNvPr>
          <p:cNvSpPr txBox="1"/>
          <p:nvPr/>
        </p:nvSpPr>
        <p:spPr>
          <a:xfrm>
            <a:off x="5109214" y="476754"/>
            <a:ext cx="6797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Características: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Detección dinámica en tiempo real: Se recalcula en cada </a:t>
            </a:r>
            <a:r>
              <a:rPr lang="es-ES" dirty="0" err="1"/>
              <a:t>build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Sin dependencias externas: Usa </a:t>
            </a:r>
            <a:r>
              <a:rPr lang="es-ES" dirty="0" err="1"/>
              <a:t>MediaQuery</a:t>
            </a:r>
            <a:r>
              <a:rPr lang="es-ES" dirty="0"/>
              <a:t> nativo de </a:t>
            </a:r>
            <a:r>
              <a:rPr lang="es-ES" dirty="0" err="1"/>
              <a:t>Flutter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Breakpoints</a:t>
            </a:r>
            <a:r>
              <a:rPr lang="es-ES" dirty="0"/>
              <a:t> estándar: Alineados con Material Design </a:t>
            </a:r>
            <a:r>
              <a:rPr lang="es-ES" dirty="0" err="1"/>
              <a:t>guidelines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2747B9E-CFEE-4BD2-ABF1-40B9BC9B5626}"/>
              </a:ext>
            </a:extLst>
          </p:cNvPr>
          <p:cNvSpPr txBox="1"/>
          <p:nvPr/>
        </p:nvSpPr>
        <p:spPr>
          <a:xfrm>
            <a:off x="0" y="1551778"/>
            <a:ext cx="447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NAVEGACIÓN ADAPTATIVA MULTINIVEL A 3 NIVELES. Este por ejemplo es para móvil: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523CA77-97BC-446E-98C3-4441CA2C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4" y="2255964"/>
            <a:ext cx="2989786" cy="406712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4E94901-2705-4EFA-9C8C-26E5581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1" y="2362180"/>
            <a:ext cx="2367280" cy="384843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61ADA8F-75C1-4739-AFBB-D0BA4D1D1E86}"/>
              </a:ext>
            </a:extLst>
          </p:cNvPr>
          <p:cNvSpPr txBox="1"/>
          <p:nvPr/>
        </p:nvSpPr>
        <p:spPr>
          <a:xfrm>
            <a:off x="3078480" y="6277075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Este para Tablet/Escritorio: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441D87C-8645-4C4A-B81B-98937780C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638" y="2255851"/>
            <a:ext cx="5166808" cy="384843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CD60CD0-2CB8-4C29-A1A7-35EFA98354C5}"/>
              </a:ext>
            </a:extLst>
          </p:cNvPr>
          <p:cNvSpPr txBox="1"/>
          <p:nvPr/>
        </p:nvSpPr>
        <p:spPr>
          <a:xfrm>
            <a:off x="6437430" y="1805168"/>
            <a:ext cx="541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SISTEMA DE TIPOGRAFÍA RESPONSIVE COMPLETO</a:t>
            </a:r>
          </a:p>
        </p:txBody>
      </p:sp>
    </p:spTree>
    <p:extLst>
      <p:ext uri="{BB962C8B-B14F-4D97-AF65-F5344CB8AC3E}">
        <p14:creationId xmlns:p14="http://schemas.microsoft.com/office/powerpoint/2010/main" val="309432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E74A0C-0C0A-45CE-9510-27369A42390A}"/>
              </a:ext>
            </a:extLst>
          </p:cNvPr>
          <p:cNvSpPr txBox="1"/>
          <p:nvPr/>
        </p:nvSpPr>
        <p:spPr>
          <a:xfrm>
            <a:off x="-1" y="3105834"/>
            <a:ext cx="210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Optimizaciones en arquitectura</a:t>
            </a:r>
            <a:endParaRPr lang="es-ES" dirty="0"/>
          </a:p>
        </p:txBody>
      </p:sp>
      <p:sp>
        <p:nvSpPr>
          <p:cNvPr id="3" name="Abrir llave 2">
            <a:extLst>
              <a:ext uri="{FF2B5EF4-FFF2-40B4-BE49-F238E27FC236}">
                <a16:creationId xmlns:a16="http://schemas.microsoft.com/office/drawing/2014/main" id="{5A1D0A17-C967-4F2E-ADA2-5419002FACBA}"/>
              </a:ext>
            </a:extLst>
          </p:cNvPr>
          <p:cNvSpPr/>
          <p:nvPr/>
        </p:nvSpPr>
        <p:spPr>
          <a:xfrm>
            <a:off x="1870468" y="101599"/>
            <a:ext cx="60960" cy="66548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B940C5-6DED-473A-A3DD-73A8DE5E5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428" y="2864438"/>
            <a:ext cx="782603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62EE7B0D-52DB-42F6-8039-DF471CE8539A}"/>
              </a:ext>
            </a:extLst>
          </p:cNvPr>
          <p:cNvSpPr/>
          <p:nvPr/>
        </p:nvSpPr>
        <p:spPr>
          <a:xfrm>
            <a:off x="9502815" y="94449"/>
            <a:ext cx="254643" cy="666910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E0F3BB9-E049-4623-9EAD-E595D6158791}"/>
              </a:ext>
            </a:extLst>
          </p:cNvPr>
          <p:cNvSpPr txBox="1"/>
          <p:nvPr/>
        </p:nvSpPr>
        <p:spPr>
          <a:xfrm>
            <a:off x="9818418" y="1990846"/>
            <a:ext cx="2080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Aplicación 40% más rápida en carga inicial y 50% menos consumo de recursos vs implementación estándar.</a:t>
            </a:r>
            <a:endParaRPr lang="es-ES" sz="2400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C3ABC887-0636-40C9-A9A3-AF9434D81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88" y="344262"/>
            <a:ext cx="768404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Renderizado inteligente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ListView.builder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construye solo elementos visibles, reduciendo memoria un 70%. Los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GridView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auto-ajustan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columnas (1-3) según dispositivo.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Control de estado preciso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Provider con listen: false evita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rebuilds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innecesarios. Widgets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const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se reutilizan y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Consumer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actualiza solo partes específicas de la UI.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Diseño dinámico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Espaciados y tipografía calculados por funciones responsive. Componentes opcionales con spread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operator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...[widgets] sin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overhead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Performance fluida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Animaciones con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vsync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garantizan 60 FPS.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Controllers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liberados con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dispose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() previenen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memory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leaks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Arquitectura modular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Widgets independientes (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BotMessage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UserMessage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ChatInputBox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 Funciones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admin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cargan solo con permisos, optimizando seguridad y recursos. </a:t>
            </a:r>
          </a:p>
        </p:txBody>
      </p:sp>
    </p:spTree>
    <p:extLst>
      <p:ext uri="{BB962C8B-B14F-4D97-AF65-F5344CB8AC3E}">
        <p14:creationId xmlns:p14="http://schemas.microsoft.com/office/powerpoint/2010/main" val="655637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Con band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Con band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TM03090430[[fn=Con bandas]]</Template>
  <TotalTime>3494</TotalTime>
  <Words>2949</Words>
  <Application>Microsoft Office PowerPoint</Application>
  <PresentationFormat>Panorámica</PresentationFormat>
  <Paragraphs>301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0" baseType="lpstr">
      <vt:lpstr>Aharoni</vt:lpstr>
      <vt:lpstr>Arial</vt:lpstr>
      <vt:lpstr>Arial Black</vt:lpstr>
      <vt:lpstr>Arial Unicode MS</vt:lpstr>
      <vt:lpstr>Calibri</vt:lpstr>
      <vt:lpstr>Corbel</vt:lpstr>
      <vt:lpstr>Wingdings</vt:lpstr>
      <vt:lpstr>Con bandas</vt:lpstr>
      <vt:lpstr>Documente</vt:lpstr>
      <vt:lpstr>INDICE</vt:lpstr>
      <vt:lpstr>Introducción del Problema  </vt:lpstr>
      <vt:lpstr>Frontend-Tecnologías y Herramientas</vt:lpstr>
      <vt:lpstr>Ejemplo de ARQUITECTURA</vt:lpstr>
      <vt:lpstr>ARQUITECTURA 5 CAPAS</vt:lpstr>
      <vt:lpstr>PATRONES-¿Qué ES Y COMO INFLUYEN?</vt:lpstr>
      <vt:lpstr>Presentación de PowerPoint</vt:lpstr>
      <vt:lpstr>Presentación de PowerPoint</vt:lpstr>
      <vt:lpstr>2.2 Diseño de las pantallas implementadas </vt:lpstr>
      <vt:lpstr>MAPA DE NAVEGACIÓN</vt:lpstr>
      <vt:lpstr>  </vt:lpstr>
      <vt:lpstr>Presentación de PowerPoint</vt:lpstr>
      <vt:lpstr>Presentación de PowerPoint</vt:lpstr>
      <vt:lpstr>Backend</vt:lpstr>
      <vt:lpstr>Base de datos</vt:lpstr>
      <vt:lpstr>Presentación de PowerPoint</vt:lpstr>
      <vt:lpstr>Row Level Security (RLS) </vt:lpstr>
      <vt:lpstr>Seguridad Y OPTIMIZACIONES APLICADAS</vt:lpstr>
      <vt:lpstr>Beneficios de la Seguridad Y OPTIMIZACIONES APLICADAS</vt:lpstr>
      <vt:lpstr>ARQUITECTURA GENERAL</vt:lpstr>
      <vt:lpstr>CAPA DE PRESENTACIÓN (API REST)</vt:lpstr>
      <vt:lpstr>CAPA DE SERVICIOS (LÓGICA DE NEGOCIO)</vt:lpstr>
      <vt:lpstr>CAPA DE REPOSITORIOS (ACCESO A DATOS)</vt:lpstr>
      <vt:lpstr>CAPA DE INFRAESTRUCTURA</vt:lpstr>
      <vt:lpstr>3.3 Tecnologías con dependencias principales y Flujo de procesamiento </vt:lpstr>
      <vt:lpstr>3.4 Sistema RAG</vt:lpstr>
      <vt:lpstr>3.5 Autenticación y Seguridad</vt:lpstr>
      <vt:lpstr>4.1 Comunicación API REST  </vt:lpstr>
      <vt:lpstr>4.2 Containerización de ChromaDB</vt:lpstr>
      <vt:lpstr>4.3 Variables de entorno y configuraciones</vt:lpstr>
      <vt:lpstr>Consideraciones Futuras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Documente</dc:title>
  <dc:creator>heily ajila</dc:creator>
  <cp:lastModifiedBy>heily ajila</cp:lastModifiedBy>
  <cp:revision>86</cp:revision>
  <dcterms:created xsi:type="dcterms:W3CDTF">2025-05-19T23:10:29Z</dcterms:created>
  <dcterms:modified xsi:type="dcterms:W3CDTF">2025-06-05T14:24:01Z</dcterms:modified>
</cp:coreProperties>
</file>